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6" r:id="rId10"/>
    <p:sldId id="267" r:id="rId11"/>
    <p:sldId id="268" r:id="rId12"/>
    <p:sldId id="269" r:id="rId13"/>
    <p:sldId id="270" r:id="rId14"/>
    <p:sldId id="271" r:id="rId15"/>
    <p:sldId id="257" r:id="rId1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39369A9-3C0A-4C58-123C-971A5803ED5F}"/>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D2C51132-3525-8A08-BF77-A686A3E55E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071D49AB-B426-7F89-AD6E-D01DB7DFA906}"/>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20924F08-9681-EDA0-E6F0-B08F994A804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88657B9C-2532-7880-D143-213470765D94}"/>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3530784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EED16E-4A6A-1C82-D295-07779C639A79}"/>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FEA25405-8FB6-A766-DD72-16D675A408F3}"/>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89B01686-81B3-841E-2EDF-14544B5F4A30}"/>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BF86A5AF-1F87-3CC1-E4F2-FDA1E8A3FC05}"/>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9E76432-D763-C784-5853-DA7BDC1008BA}"/>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1283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F52EB88-C1EE-4AD2-EDD7-C8E807869591}"/>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BB99000D-45C7-51EB-AE19-3CEF1260B93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B23EA234-8BDA-A83D-9D3A-5F2EA463ED92}"/>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D3ACB49C-466C-EAD3-913E-219F1EDB6963}"/>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1093852-30A7-1D73-B82B-39F26B271A3C}"/>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2465925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E29EFD1-350B-49E2-74E3-6AC89DD1E076}"/>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D9D7B979-A565-FCC9-9511-6436D56E4C4A}"/>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1E1546D0-0A97-1BF1-3628-E5B1611ABF5A}"/>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5922A0B6-EB05-E737-9A86-198F737F9D3B}"/>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6" name="Alt Bilgi Yer Tutucusu 5">
            <a:extLst>
              <a:ext uri="{FF2B5EF4-FFF2-40B4-BE49-F238E27FC236}">
                <a16:creationId xmlns:a16="http://schemas.microsoft.com/office/drawing/2014/main" id="{1F73C3A6-774A-21E4-1359-16B42ED0FA2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2A3B9387-F153-5098-4B50-FC7DF009527B}"/>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2692942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4D4BD2-6419-B377-AF8B-D38B93295FDE}"/>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3F180537-21C4-7768-331C-BD62FEA52D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F9384C87-DBEB-238C-D2B7-B04DEB49124B}"/>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19638D53-04AB-3E9A-954C-322C0F9030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1E97A7CF-8594-9B7F-B678-66E2073C86F7}"/>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6AAFEBDA-1C25-CD3E-9139-596D3BC91FFB}"/>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8" name="Alt Bilgi Yer Tutucusu 7">
            <a:extLst>
              <a:ext uri="{FF2B5EF4-FFF2-40B4-BE49-F238E27FC236}">
                <a16:creationId xmlns:a16="http://schemas.microsoft.com/office/drawing/2014/main" id="{D83E9B77-80BF-F31D-0E24-B900FD017C1F}"/>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9F0A847C-156F-97BB-0FF9-FFA5D2C340BA}"/>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3190437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E552A52-5DB6-4D49-DA05-4DD5607B23B1}"/>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A2C9DD79-B3E2-BD20-4EF1-D025FCF9519C}"/>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4" name="Alt Bilgi Yer Tutucusu 3">
            <a:extLst>
              <a:ext uri="{FF2B5EF4-FFF2-40B4-BE49-F238E27FC236}">
                <a16:creationId xmlns:a16="http://schemas.microsoft.com/office/drawing/2014/main" id="{0FE2A272-27AD-4DF7-B1D3-8CED269FF578}"/>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C8C02307-286E-7CBC-1EF3-2DE1A6EE6E18}"/>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1370310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08C5E001-9D47-4B02-12DD-00183549F057}"/>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3" name="Alt Bilgi Yer Tutucusu 2">
            <a:extLst>
              <a:ext uri="{FF2B5EF4-FFF2-40B4-BE49-F238E27FC236}">
                <a16:creationId xmlns:a16="http://schemas.microsoft.com/office/drawing/2014/main" id="{4D6C681E-D237-8678-E7C0-4C0E6B65BFA7}"/>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4DA1C828-42A9-E257-9B82-BA216809A9D8}"/>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4054526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022E86-C519-68F8-A2B0-6D09125151C1}"/>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CDD8416F-D962-02EB-6548-A3C48384FF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2DF42B0C-5D4A-0C82-2817-FA641EB4FE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3FD39F6A-DD2A-0973-41F3-93E60FEE9776}"/>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6" name="Alt Bilgi Yer Tutucusu 5">
            <a:extLst>
              <a:ext uri="{FF2B5EF4-FFF2-40B4-BE49-F238E27FC236}">
                <a16:creationId xmlns:a16="http://schemas.microsoft.com/office/drawing/2014/main" id="{ED7723D0-D9EE-A4FA-E651-70EE4424355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C58D5D1E-26A1-A0C0-BAC5-FC038FE35211}"/>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2699936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C9E05C5-7588-5E46-E27E-F600CA068F0C}"/>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40F8A76-3EDC-819A-5883-A2D49630AD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EC10F37C-CF00-CAD0-BBAD-B37AE76694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F6B9E30A-6CB3-7AAD-FD19-6D4004C1B895}"/>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6" name="Alt Bilgi Yer Tutucusu 5">
            <a:extLst>
              <a:ext uri="{FF2B5EF4-FFF2-40B4-BE49-F238E27FC236}">
                <a16:creationId xmlns:a16="http://schemas.microsoft.com/office/drawing/2014/main" id="{6A1AC33B-28DA-23FF-81DC-664CC7E35A17}"/>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F04B03F4-20C4-3399-F882-FF6FF69835C8}"/>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2547756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13084E9-40F4-EC11-536D-6147494E467B}"/>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88B6EC82-9070-810A-9494-532685F49D4B}"/>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373E028-A902-2304-FE22-F4C63F62527D}"/>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7E41427A-92FD-1CF1-35FE-E8CB834F6629}"/>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6C18136F-0331-DEAB-4A81-63EB40CA94EF}"/>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89166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CB60BD66-1E1F-B52F-C898-89D212269F0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FB61D275-6B40-B72E-6384-42298FDA2795}"/>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340C46BC-716C-E61A-3B44-421BDF5BBBC4}"/>
              </a:ext>
            </a:extLst>
          </p:cNvPr>
          <p:cNvSpPr>
            <a:spLocks noGrp="1"/>
          </p:cNvSpPr>
          <p:nvPr>
            <p:ph type="dt" sz="half" idx="10"/>
          </p:nvPr>
        </p:nvSpPr>
        <p:spPr/>
        <p:txBody>
          <a:body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7170DBC1-E24D-A63B-F8EF-39EBDF29697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28D72E7A-1B9C-79EA-50D3-2CEA6C1F0D6F}"/>
              </a:ext>
            </a:extLst>
          </p:cNvPr>
          <p:cNvSpPr>
            <a:spLocks noGrp="1"/>
          </p:cNvSpPr>
          <p:nvPr>
            <p:ph type="sldNum" sz="quarter" idx="12"/>
          </p:nvPr>
        </p:nvSpPr>
        <p:spPr/>
        <p:txBody>
          <a:bodyPr/>
          <a:lstStyle/>
          <a:p>
            <a:fld id="{3A16D994-1F4E-45DF-9A64-E308F4A5FEB0}" type="slidenum">
              <a:rPr lang="tr-TR" smtClean="0"/>
              <a:t>‹#›</a:t>
            </a:fld>
            <a:endParaRPr lang="tr-TR"/>
          </a:p>
        </p:txBody>
      </p:sp>
    </p:spTree>
    <p:extLst>
      <p:ext uri="{BB962C8B-B14F-4D97-AF65-F5344CB8AC3E}">
        <p14:creationId xmlns:p14="http://schemas.microsoft.com/office/powerpoint/2010/main" val="1299172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2679EDF6-9021-E712-E044-506EF272E1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0E1DF95-6E63-9112-DC7E-94DA33F6EB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0F61DC1C-1BF7-9585-ACA0-C0E18A8912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ABC022E-5564-4207-B12A-274D80B4682B}" type="datetimeFigureOut">
              <a:rPr lang="tr-TR" smtClean="0"/>
              <a:t>3.02.2026</a:t>
            </a:fld>
            <a:endParaRPr lang="tr-TR"/>
          </a:p>
        </p:txBody>
      </p:sp>
      <p:sp>
        <p:nvSpPr>
          <p:cNvPr id="5" name="Alt Bilgi Yer Tutucusu 4">
            <a:extLst>
              <a:ext uri="{FF2B5EF4-FFF2-40B4-BE49-F238E27FC236}">
                <a16:creationId xmlns:a16="http://schemas.microsoft.com/office/drawing/2014/main" id="{22FEC836-8F25-A86A-F99B-809FE2FFF0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tr-TR"/>
          </a:p>
        </p:txBody>
      </p:sp>
      <p:sp>
        <p:nvSpPr>
          <p:cNvPr id="6" name="Slayt Numarası Yer Tutucusu 5">
            <a:extLst>
              <a:ext uri="{FF2B5EF4-FFF2-40B4-BE49-F238E27FC236}">
                <a16:creationId xmlns:a16="http://schemas.microsoft.com/office/drawing/2014/main" id="{821B9FF3-36DD-158F-A2B0-B7BA704988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A16D994-1F4E-45DF-9A64-E308F4A5FEB0}" type="slidenum">
              <a:rPr lang="tr-TR" smtClean="0"/>
              <a:t>‹#›</a:t>
            </a:fld>
            <a:endParaRPr lang="tr-TR"/>
          </a:p>
        </p:txBody>
      </p:sp>
    </p:spTree>
    <p:extLst>
      <p:ext uri="{BB962C8B-B14F-4D97-AF65-F5344CB8AC3E}">
        <p14:creationId xmlns:p14="http://schemas.microsoft.com/office/powerpoint/2010/main" val="264922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B19EFF-9E99-ABDA-7538-A4BB92CA29FE}"/>
              </a:ext>
            </a:extLst>
          </p:cNvPr>
          <p:cNvSpPr>
            <a:spLocks noGrp="1"/>
          </p:cNvSpPr>
          <p:nvPr>
            <p:ph type="ctrTitle"/>
          </p:nvPr>
        </p:nvSpPr>
        <p:spPr>
          <a:solidFill>
            <a:schemeClr val="accent2"/>
          </a:solidFill>
        </p:spPr>
        <p:txBody>
          <a:bodyPr/>
          <a:lstStyle/>
          <a:p>
            <a:r>
              <a:rPr lang="tr-TR" dirty="0"/>
              <a:t>Yetişkinler İçin Türkçe- B2</a:t>
            </a:r>
          </a:p>
        </p:txBody>
      </p:sp>
      <p:sp>
        <p:nvSpPr>
          <p:cNvPr id="3" name="Alt Başlık 2">
            <a:extLst>
              <a:ext uri="{FF2B5EF4-FFF2-40B4-BE49-F238E27FC236}">
                <a16:creationId xmlns:a16="http://schemas.microsoft.com/office/drawing/2014/main" id="{B73901F4-B1D9-2C93-332B-8915812FB3F4}"/>
              </a:ext>
            </a:extLst>
          </p:cNvPr>
          <p:cNvSpPr>
            <a:spLocks noGrp="1"/>
          </p:cNvSpPr>
          <p:nvPr>
            <p:ph type="subTitle" idx="1"/>
          </p:nvPr>
        </p:nvSpPr>
        <p:spPr/>
        <p:txBody>
          <a:bodyPr/>
          <a:lstStyle/>
          <a:p>
            <a:r>
              <a:rPr lang="tr-TR" dirty="0" err="1"/>
              <a:t>Example</a:t>
            </a:r>
            <a:r>
              <a:rPr lang="tr-TR" dirty="0"/>
              <a:t> </a:t>
            </a:r>
            <a:r>
              <a:rPr lang="tr-TR" dirty="0" err="1"/>
              <a:t>materials</a:t>
            </a:r>
            <a:endParaRPr lang="tr-TR" dirty="0"/>
          </a:p>
          <a:p>
            <a:pPr algn="just"/>
            <a:r>
              <a:rPr lang="tr-TR" dirty="0"/>
              <a:t>A: </a:t>
            </a:r>
            <a:r>
              <a:rPr lang="tr-TR" dirty="0" err="1"/>
              <a:t>Academic</a:t>
            </a:r>
            <a:r>
              <a:rPr lang="tr-TR" dirty="0"/>
              <a:t> </a:t>
            </a:r>
            <a:r>
              <a:rPr lang="tr-TR" dirty="0" err="1"/>
              <a:t>Use</a:t>
            </a:r>
            <a:r>
              <a:rPr lang="tr-TR" dirty="0"/>
              <a:t>   B: </a:t>
            </a:r>
            <a:r>
              <a:rPr lang="tr-TR" dirty="0" err="1"/>
              <a:t>For</a:t>
            </a:r>
            <a:r>
              <a:rPr lang="tr-TR" dirty="0"/>
              <a:t> </a:t>
            </a:r>
            <a:r>
              <a:rPr lang="tr-TR" dirty="0" err="1"/>
              <a:t>Travelers</a:t>
            </a:r>
            <a:r>
              <a:rPr lang="tr-TR" dirty="0"/>
              <a:t>    C: </a:t>
            </a:r>
            <a:r>
              <a:rPr lang="tr-TR" dirty="0" err="1"/>
              <a:t>For</a:t>
            </a:r>
            <a:r>
              <a:rPr lang="tr-TR" dirty="0"/>
              <a:t> </a:t>
            </a:r>
            <a:r>
              <a:rPr lang="tr-TR" dirty="0" err="1"/>
              <a:t>Hobbies</a:t>
            </a:r>
            <a:endParaRPr lang="tr-TR" dirty="0"/>
          </a:p>
          <a:p>
            <a:pPr algn="just"/>
            <a:endParaRPr lang="tr-TR" dirty="0"/>
          </a:p>
        </p:txBody>
      </p:sp>
      <p:pic>
        <p:nvPicPr>
          <p:cNvPr id="7" name="Resim 6" descr="metin, yazı tipi, logo, grafik içeren bir resim&#10;&#10;Yapay zeka tarafından oluşturulmuş içerik yanlış olabilir.">
            <a:extLst>
              <a:ext uri="{FF2B5EF4-FFF2-40B4-BE49-F238E27FC236}">
                <a16:creationId xmlns:a16="http://schemas.microsoft.com/office/drawing/2014/main" id="{AB90F45C-CE66-CDCF-1BE7-754B228222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071" y="4381613"/>
            <a:ext cx="2013857" cy="1936524"/>
          </a:xfrm>
          <a:prstGeom prst="rect">
            <a:avLst/>
          </a:prstGeom>
        </p:spPr>
      </p:pic>
    </p:spTree>
    <p:extLst>
      <p:ext uri="{BB962C8B-B14F-4D97-AF65-F5344CB8AC3E}">
        <p14:creationId xmlns:p14="http://schemas.microsoft.com/office/powerpoint/2010/main" val="402940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C4B6D9D-AAE0-12C6-84FE-79B820B25853}"/>
              </a:ext>
            </a:extLst>
          </p:cNvPr>
          <p:cNvPicPr>
            <a:picLocks noChangeAspect="1"/>
          </p:cNvPicPr>
          <p:nvPr/>
        </p:nvPicPr>
        <p:blipFill>
          <a:blip r:embed="rId2"/>
          <a:srcRect l="8067" r="12622"/>
          <a:stretch>
            <a:fillRect/>
          </a:stretch>
        </p:blipFill>
        <p:spPr>
          <a:xfrm>
            <a:off x="838200"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B6A89688-2769-F02F-277F-53CD6E71DB43}"/>
              </a:ext>
            </a:extLst>
          </p:cNvPr>
          <p:cNvSpPr>
            <a:spLocks noGrp="1"/>
          </p:cNvSpPr>
          <p:nvPr>
            <p:ph idx="1"/>
          </p:nvPr>
        </p:nvSpPr>
        <p:spPr>
          <a:xfrm>
            <a:off x="838200" y="631371"/>
            <a:ext cx="7641771" cy="5545592"/>
          </a:xfrm>
        </p:spPr>
        <p:txBody>
          <a:bodyPr>
            <a:normAutofit/>
          </a:bodyPr>
          <a:lstStyle/>
          <a:p>
            <a:endParaRPr lang="tr-TR" sz="2000" dirty="0"/>
          </a:p>
          <a:p>
            <a:r>
              <a:rPr lang="tr-TR" sz="3600" b="1" dirty="0"/>
              <a:t>A: </a:t>
            </a:r>
            <a:r>
              <a:rPr lang="tr-TR" sz="3600" b="1" dirty="0" err="1"/>
              <a:t>Academic</a:t>
            </a:r>
            <a:r>
              <a:rPr lang="tr-TR" sz="3600" b="1" dirty="0"/>
              <a:t> </a:t>
            </a:r>
            <a:r>
              <a:rPr lang="tr-TR" sz="3600" b="1" dirty="0" err="1"/>
              <a:t>Use</a:t>
            </a:r>
            <a:endParaRPr lang="tr-TR" sz="3600" b="1" dirty="0"/>
          </a:p>
          <a:p>
            <a:endParaRPr lang="tr-TR" sz="3600" b="1" dirty="0"/>
          </a:p>
          <a:p>
            <a:pPr marL="0" indent="0">
              <a:buNone/>
            </a:pPr>
            <a:endParaRPr lang="tr-TR" sz="2000" dirty="0"/>
          </a:p>
          <a:p>
            <a:endParaRPr lang="tr-TR" sz="2000" dirty="0"/>
          </a:p>
          <a:p>
            <a:endParaRPr lang="tr-TR" sz="2000" dirty="0"/>
          </a:p>
          <a:p>
            <a:endParaRPr lang="tr-TR" sz="2000" dirty="0"/>
          </a:p>
        </p:txBody>
      </p:sp>
    </p:spTree>
    <p:extLst>
      <p:ext uri="{BB962C8B-B14F-4D97-AF65-F5344CB8AC3E}">
        <p14:creationId xmlns:p14="http://schemas.microsoft.com/office/powerpoint/2010/main" val="769099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giyim, iç mekan, insan yüzü içeren bir resim&#10;&#10;Yapay zeka tarafından oluşturulmuş içerik yanlış olabilir.">
            <a:extLst>
              <a:ext uri="{FF2B5EF4-FFF2-40B4-BE49-F238E27FC236}">
                <a16:creationId xmlns:a16="http://schemas.microsoft.com/office/drawing/2014/main" id="{50885CDF-C3C0-C0DF-B4C3-85622A1D2965}"/>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9F710AA9-FABA-D38F-BF78-99A221596B80}"/>
              </a:ext>
            </a:extLst>
          </p:cNvPr>
          <p:cNvSpPr>
            <a:spLocks noGrp="1"/>
          </p:cNvSpPr>
          <p:nvPr>
            <p:ph idx="1"/>
          </p:nvPr>
        </p:nvSpPr>
        <p:spPr>
          <a:xfrm>
            <a:off x="838200" y="2434201"/>
            <a:ext cx="3822189" cy="3742762"/>
          </a:xfrm>
        </p:spPr>
        <p:txBody>
          <a:bodyPr>
            <a:normAutofit/>
          </a:bodyPr>
          <a:lstStyle/>
          <a:p>
            <a:endParaRPr lang="tr-TR" sz="2000"/>
          </a:p>
          <a:p>
            <a:endParaRPr lang="tr-TR" sz="2000"/>
          </a:p>
          <a:p>
            <a:r>
              <a:rPr lang="tr-TR" sz="2000"/>
              <a:t>RAMAZAN BAYRAMI</a:t>
            </a:r>
          </a:p>
        </p:txBody>
      </p:sp>
    </p:spTree>
    <p:extLst>
      <p:ext uri="{BB962C8B-B14F-4D97-AF65-F5344CB8AC3E}">
        <p14:creationId xmlns:p14="http://schemas.microsoft.com/office/powerpoint/2010/main" val="494445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BAF7693-6FC1-CA15-488A-8C029B2F53DB}"/>
              </a:ext>
            </a:extLst>
          </p:cNvPr>
          <p:cNvSpPr>
            <a:spLocks noGrp="1"/>
          </p:cNvSpPr>
          <p:nvPr>
            <p:ph idx="1"/>
          </p:nvPr>
        </p:nvSpPr>
        <p:spPr>
          <a:xfrm>
            <a:off x="228600" y="250370"/>
            <a:ext cx="11125200" cy="6368143"/>
          </a:xfrm>
        </p:spPr>
        <p:txBody>
          <a:bodyPr/>
          <a:lstStyle/>
          <a:p>
            <a:endParaRPr lang="tr-TR" dirty="0"/>
          </a:p>
          <a:p>
            <a:endParaRPr lang="tr-TR" dirty="0"/>
          </a:p>
          <a:p>
            <a:r>
              <a:rPr lang="tr-TR" dirty="0"/>
              <a:t>Ramazan Bayramı, halk arasında “Şeker Bayramı” olarak da bilinir ve Türkiye’de en çok sevilen dini bayramlardan biridir. Hem dini hem de kültürel açıdan zengin ritüellere sahiptir. Bayram, paylaşma ve dayanışma kültürünü yansıtır. İhtiyaç sahiplerine yardım edilir.</a:t>
            </a:r>
          </a:p>
          <a:p>
            <a:endParaRPr lang="tr-TR" dirty="0"/>
          </a:p>
          <a:p>
            <a:r>
              <a:rPr lang="tr-TR" dirty="0"/>
              <a:t>Bayram öncesi evde temizlik yapılır. Şeker, baklava gibi tatlılar alınır veya yapılır. Yeni kıyafetler alınır. </a:t>
            </a:r>
          </a:p>
        </p:txBody>
      </p:sp>
    </p:spTree>
    <p:extLst>
      <p:ext uri="{BB962C8B-B14F-4D97-AF65-F5344CB8AC3E}">
        <p14:creationId xmlns:p14="http://schemas.microsoft.com/office/powerpoint/2010/main" val="510481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giyim, iç mekan, insan yüzü içeren bir resim&#10;&#10;Yapay zeka tarafından oluşturulmuş içerik yanlış olabilir.">
            <a:extLst>
              <a:ext uri="{FF2B5EF4-FFF2-40B4-BE49-F238E27FC236}">
                <a16:creationId xmlns:a16="http://schemas.microsoft.com/office/drawing/2014/main" id="{4B93FC52-A468-CE07-7F89-CCFD7121DA95}"/>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FEDCFF28-DBE8-B2DE-50D5-92E1A802EA11}"/>
              </a:ext>
            </a:extLst>
          </p:cNvPr>
          <p:cNvSpPr>
            <a:spLocks noGrp="1"/>
          </p:cNvSpPr>
          <p:nvPr>
            <p:ph idx="1"/>
          </p:nvPr>
        </p:nvSpPr>
        <p:spPr>
          <a:xfrm>
            <a:off x="97972" y="250371"/>
            <a:ext cx="4909458" cy="5926592"/>
          </a:xfrm>
        </p:spPr>
        <p:txBody>
          <a:bodyPr>
            <a:normAutofit/>
          </a:bodyPr>
          <a:lstStyle/>
          <a:p>
            <a:endParaRPr lang="tr-TR" sz="2000" dirty="0"/>
          </a:p>
          <a:p>
            <a:pPr algn="just"/>
            <a:r>
              <a:rPr lang="tr-TR" dirty="0"/>
              <a:t>Aileler bir araya gelir. Uzun zamandır görüşülmeyen akrabalar ve komşular ziyaret edilir.</a:t>
            </a:r>
          </a:p>
          <a:p>
            <a:pPr algn="just"/>
            <a:r>
              <a:rPr lang="tr-TR" dirty="0"/>
              <a:t>Çocuklar, büyüklerin ellerini öpüp alnına koyar. Çocuklara harçlık veya şeker verilir.</a:t>
            </a:r>
          </a:p>
          <a:p>
            <a:endParaRPr lang="tr-TR" sz="2000" dirty="0"/>
          </a:p>
        </p:txBody>
      </p:sp>
    </p:spTree>
    <p:extLst>
      <p:ext uri="{BB962C8B-B14F-4D97-AF65-F5344CB8AC3E}">
        <p14:creationId xmlns:p14="http://schemas.microsoft.com/office/powerpoint/2010/main" val="398056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557C3A99-3534-3E3C-DD2F-AFB25653CA1F}"/>
              </a:ext>
            </a:extLst>
          </p:cNvPr>
          <p:cNvSpPr>
            <a:spLocks noGrp="1"/>
          </p:cNvSpPr>
          <p:nvPr>
            <p:ph idx="1"/>
          </p:nvPr>
        </p:nvSpPr>
        <p:spPr>
          <a:xfrm>
            <a:off x="359229" y="283029"/>
            <a:ext cx="10994571" cy="5893934"/>
          </a:xfrm>
        </p:spPr>
        <p:txBody>
          <a:bodyPr/>
          <a:lstStyle/>
          <a:p>
            <a:endParaRPr lang="tr-TR" b="1" dirty="0"/>
          </a:p>
          <a:p>
            <a:r>
              <a:rPr lang="tr-TR" b="1" dirty="0"/>
              <a:t>Sözcük Çalışması</a:t>
            </a:r>
          </a:p>
          <a:p>
            <a:endParaRPr lang="tr-TR" dirty="0"/>
          </a:p>
          <a:p>
            <a:r>
              <a:rPr lang="tr-TR" dirty="0"/>
              <a:t>Ziyaret etmek:</a:t>
            </a:r>
          </a:p>
          <a:p>
            <a:endParaRPr lang="tr-TR" dirty="0"/>
          </a:p>
          <a:p>
            <a:r>
              <a:rPr lang="tr-TR" dirty="0"/>
              <a:t>Bayram:</a:t>
            </a:r>
          </a:p>
          <a:p>
            <a:endParaRPr lang="tr-TR" dirty="0"/>
          </a:p>
          <a:p>
            <a:r>
              <a:rPr lang="tr-TR" dirty="0"/>
              <a:t>Komşu:</a:t>
            </a:r>
          </a:p>
          <a:p>
            <a:endParaRPr lang="tr-TR" dirty="0"/>
          </a:p>
          <a:p>
            <a:r>
              <a:rPr lang="tr-TR" dirty="0"/>
              <a:t>Paylaşma:</a:t>
            </a:r>
          </a:p>
          <a:p>
            <a:endParaRPr lang="tr-TR" dirty="0"/>
          </a:p>
          <a:p>
            <a:endParaRPr lang="tr-TR" dirty="0"/>
          </a:p>
          <a:p>
            <a:endParaRPr lang="tr-TR" dirty="0"/>
          </a:p>
          <a:p>
            <a:endParaRPr lang="tr-TR" dirty="0"/>
          </a:p>
        </p:txBody>
      </p:sp>
    </p:spTree>
    <p:extLst>
      <p:ext uri="{BB962C8B-B14F-4D97-AF65-F5344CB8AC3E}">
        <p14:creationId xmlns:p14="http://schemas.microsoft.com/office/powerpoint/2010/main" val="106832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Başlık 1">
            <a:extLst>
              <a:ext uri="{FF2B5EF4-FFF2-40B4-BE49-F238E27FC236}">
                <a16:creationId xmlns:a16="http://schemas.microsoft.com/office/drawing/2014/main" id="{FD4CAB28-5F87-F6AC-E675-8C46116F991D}"/>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dirty="0">
                <a:solidFill>
                  <a:srgbClr val="FFFFFF"/>
                </a:solidFill>
                <a:latin typeface="+mj-lt"/>
                <a:ea typeface="+mj-ea"/>
                <a:cs typeface="+mj-cs"/>
              </a:rPr>
              <a:t>Senin </a:t>
            </a:r>
            <a:r>
              <a:rPr lang="en-US" sz="8000" kern="1200" dirty="0" err="1">
                <a:solidFill>
                  <a:srgbClr val="FFFFFF"/>
                </a:solidFill>
                <a:latin typeface="+mj-lt"/>
                <a:ea typeface="+mj-ea"/>
                <a:cs typeface="+mj-cs"/>
              </a:rPr>
              <a:t>kültüründeki</a:t>
            </a:r>
            <a:r>
              <a:rPr lang="en-US" sz="8000" kern="1200" dirty="0">
                <a:solidFill>
                  <a:srgbClr val="FFFFFF"/>
                </a:solidFill>
                <a:latin typeface="+mj-lt"/>
                <a:ea typeface="+mj-ea"/>
                <a:cs typeface="+mj-cs"/>
              </a:rPr>
              <a:t> </a:t>
            </a:r>
            <a:r>
              <a:rPr lang="en-US" sz="8000" kern="1200" dirty="0" err="1">
                <a:solidFill>
                  <a:srgbClr val="FFFFFF"/>
                </a:solidFill>
                <a:latin typeface="+mj-lt"/>
                <a:ea typeface="+mj-ea"/>
                <a:cs typeface="+mj-cs"/>
              </a:rPr>
              <a:t>bayramlar</a:t>
            </a:r>
            <a:r>
              <a:rPr lang="en-US" sz="8000" kern="1200" dirty="0">
                <a:solidFill>
                  <a:srgbClr val="FFFFFF"/>
                </a:solidFill>
                <a:latin typeface="+mj-lt"/>
                <a:ea typeface="+mj-ea"/>
                <a:cs typeface="+mj-cs"/>
              </a:rPr>
              <a:t> </a:t>
            </a:r>
            <a:r>
              <a:rPr lang="en-US" sz="8000" kern="1200" dirty="0" err="1">
                <a:solidFill>
                  <a:srgbClr val="FFFFFF"/>
                </a:solidFill>
                <a:latin typeface="+mj-lt"/>
                <a:ea typeface="+mj-ea"/>
                <a:cs typeface="+mj-cs"/>
              </a:rPr>
              <a:t>nasıl</a:t>
            </a:r>
            <a:r>
              <a:rPr lang="en-US" sz="8000" kern="1200" dirty="0">
                <a:solidFill>
                  <a:srgbClr val="FFFFFF"/>
                </a:solidFill>
                <a:latin typeface="+mj-lt"/>
                <a:ea typeface="+mj-ea"/>
                <a:cs typeface="+mj-cs"/>
              </a:rPr>
              <a:t>?</a:t>
            </a:r>
          </a:p>
        </p:txBody>
      </p:sp>
      <p:sp>
        <p:nvSpPr>
          <p:cNvPr id="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5" name="Straight Connector 1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7"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19"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1"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08292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C22B5AF5-75F1-67EC-943F-AEF2C5783979}"/>
              </a:ext>
            </a:extLst>
          </p:cNvPr>
          <p:cNvSpPr>
            <a:spLocks noGrp="1"/>
          </p:cNvSpPr>
          <p:nvPr>
            <p:ph idx="1"/>
          </p:nvPr>
        </p:nvSpPr>
        <p:spPr>
          <a:xfrm>
            <a:off x="640080" y="2872899"/>
            <a:ext cx="4243589" cy="3320668"/>
          </a:xfrm>
        </p:spPr>
        <p:txBody>
          <a:bodyPr>
            <a:normAutofit/>
          </a:bodyPr>
          <a:lstStyle/>
          <a:p>
            <a:endParaRPr lang="tr-TR" sz="2200"/>
          </a:p>
          <a:p>
            <a:r>
              <a:rPr lang="tr-TR" sz="2200"/>
              <a:t>B. Gezginler için Türkçe- B2</a:t>
            </a:r>
          </a:p>
        </p:txBody>
      </p:sp>
      <p:pic>
        <p:nvPicPr>
          <p:cNvPr id="5" name="Resim 4" descr="gökyüzü, sıcak hava balonu, bulut, dış mekan içeren bir resim&#10;&#10;Yapay zeka tarafından oluşturulmuş içerik yanlış olabilir.">
            <a:extLst>
              <a:ext uri="{FF2B5EF4-FFF2-40B4-BE49-F238E27FC236}">
                <a16:creationId xmlns:a16="http://schemas.microsoft.com/office/drawing/2014/main" id="{5AB320AE-E5A3-72CC-5237-299DD5F5CB25}"/>
              </a:ext>
            </a:extLst>
          </p:cNvPr>
          <p:cNvPicPr>
            <a:picLocks noChangeAspect="1"/>
          </p:cNvPicPr>
          <p:nvPr/>
        </p:nvPicPr>
        <p:blipFill>
          <a:blip r:embed="rId2">
            <a:extLst>
              <a:ext uri="{28A0092B-C50C-407E-A947-70E740481C1C}">
                <a14:useLocalDpi xmlns:a14="http://schemas.microsoft.com/office/drawing/2010/main" val="0"/>
              </a:ext>
            </a:extLst>
          </a:blip>
          <a:srcRect l="14473" r="18574"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14721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7F7DDD7-9A4E-4CBC-142A-AA712DDC0241}"/>
              </a:ext>
            </a:extLst>
          </p:cNvPr>
          <p:cNvSpPr>
            <a:spLocks noGrp="1"/>
          </p:cNvSpPr>
          <p:nvPr>
            <p:ph idx="1"/>
          </p:nvPr>
        </p:nvSpPr>
        <p:spPr>
          <a:xfrm>
            <a:off x="370114" y="293914"/>
            <a:ext cx="10983686" cy="6259286"/>
          </a:xfrm>
        </p:spPr>
        <p:txBody>
          <a:bodyPr/>
          <a:lstStyle/>
          <a:p>
            <a:endParaRPr lang="tr-TR" dirty="0"/>
          </a:p>
          <a:p>
            <a:pPr marL="0" indent="0">
              <a:buNone/>
            </a:pPr>
            <a:r>
              <a:rPr lang="tr-TR" dirty="0">
                <a:solidFill>
                  <a:schemeClr val="accent1"/>
                </a:solidFill>
              </a:rPr>
              <a:t>Türkiye’de Gezilecek Beş Şehir</a:t>
            </a:r>
          </a:p>
          <a:p>
            <a:endParaRPr lang="tr-TR" dirty="0"/>
          </a:p>
          <a:p>
            <a:endParaRPr lang="tr-TR" dirty="0"/>
          </a:p>
          <a:p>
            <a:r>
              <a:rPr lang="tr-TR" dirty="0"/>
              <a:t>1- </a:t>
            </a:r>
            <a:r>
              <a:rPr lang="tr-TR" b="1" dirty="0"/>
              <a:t>Kapadokya (Nevşehir)</a:t>
            </a:r>
          </a:p>
          <a:p>
            <a:endParaRPr lang="tr-TR" dirty="0"/>
          </a:p>
          <a:p>
            <a:r>
              <a:rPr lang="tr-TR" dirty="0"/>
              <a:t>Peri bacaları, yer altı şehirleri ve sıcak hava balonlarıyla ünlü. Doğal oluşumların arasında tarihi taş evler ve vadiler bulunur. Özellikle gün doğumunda balonlarla yapılan turlar eşsiz bir manzara sunar.</a:t>
            </a:r>
          </a:p>
        </p:txBody>
      </p:sp>
      <p:pic>
        <p:nvPicPr>
          <p:cNvPr id="5" name="Resim 4" descr="gökyüzü, sıcak hava balonu, bulut, dış mekan içeren bir resim&#10;&#10;Yapay zeka tarafından oluşturulmuş içerik yanlış olabilir.">
            <a:extLst>
              <a:ext uri="{FF2B5EF4-FFF2-40B4-BE49-F238E27FC236}">
                <a16:creationId xmlns:a16="http://schemas.microsoft.com/office/drawing/2014/main" id="{D2DA6A63-39AE-A077-557B-852AA100A847}"/>
              </a:ext>
            </a:extLst>
          </p:cNvPr>
          <p:cNvPicPr>
            <a:picLocks noChangeAspect="1"/>
          </p:cNvPicPr>
          <p:nvPr/>
        </p:nvPicPr>
        <p:blipFill>
          <a:blip r:embed="rId2">
            <a:extLst>
              <a:ext uri="{28A0092B-C50C-407E-A947-70E740481C1C}">
                <a14:useLocalDpi xmlns:a14="http://schemas.microsoft.com/office/drawing/2010/main" val="0"/>
              </a:ext>
            </a:extLst>
          </a:blip>
          <a:srcRect r="50000" b="50000"/>
          <a:stretch>
            <a:fillRect/>
          </a:stretch>
        </p:blipFill>
        <p:spPr>
          <a:xfrm>
            <a:off x="5709557" y="304800"/>
            <a:ext cx="5143500" cy="2971800"/>
          </a:xfrm>
          <a:prstGeom prst="rect">
            <a:avLst/>
          </a:prstGeom>
        </p:spPr>
      </p:pic>
    </p:spTree>
    <p:extLst>
      <p:ext uri="{BB962C8B-B14F-4D97-AF65-F5344CB8AC3E}">
        <p14:creationId xmlns:p14="http://schemas.microsoft.com/office/powerpoint/2010/main" val="2651304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10D8836-4EF3-A93D-0F79-5E53BAD04C93}"/>
              </a:ext>
            </a:extLst>
          </p:cNvPr>
          <p:cNvSpPr>
            <a:spLocks noGrp="1"/>
          </p:cNvSpPr>
          <p:nvPr>
            <p:ph idx="1"/>
          </p:nvPr>
        </p:nvSpPr>
        <p:spPr>
          <a:xfrm>
            <a:off x="141514" y="359229"/>
            <a:ext cx="11212286" cy="5817734"/>
          </a:xfrm>
        </p:spPr>
        <p:txBody>
          <a:bodyPr/>
          <a:lstStyle/>
          <a:p>
            <a:endParaRPr lang="tr-TR" dirty="0"/>
          </a:p>
          <a:p>
            <a:endParaRPr lang="tr-TR" dirty="0"/>
          </a:p>
          <a:p>
            <a:r>
              <a:rPr lang="tr-TR" dirty="0"/>
              <a:t>2- </a:t>
            </a:r>
            <a:r>
              <a:rPr lang="tr-TR" b="1" dirty="0"/>
              <a:t>İstanbul (Tarihi Yarımada)</a:t>
            </a:r>
          </a:p>
          <a:p>
            <a:endParaRPr lang="tr-TR" dirty="0"/>
          </a:p>
          <a:p>
            <a:endParaRPr lang="tr-TR" dirty="0"/>
          </a:p>
          <a:p>
            <a:endParaRPr lang="tr-TR" dirty="0"/>
          </a:p>
          <a:p>
            <a:r>
              <a:rPr lang="tr-TR" dirty="0"/>
              <a:t>Ayasofya, Sultanahmet Camii ve Topkapı Sarayı gibi yapılarla hem Osmanlı hem Bizans tarihini bir arada yaşatan bölge. Kültürel ve mimari açıdan zengin.</a:t>
            </a:r>
          </a:p>
          <a:p>
            <a:endParaRPr lang="tr-TR" dirty="0"/>
          </a:p>
        </p:txBody>
      </p:sp>
      <p:pic>
        <p:nvPicPr>
          <p:cNvPr id="5" name="Resim 4" descr="gökyüzü, sıcak hava balonu, bulut, dış mekan içeren bir resim&#10;&#10;Yapay zeka tarafından oluşturulmuş içerik yanlış olabilir.">
            <a:extLst>
              <a:ext uri="{FF2B5EF4-FFF2-40B4-BE49-F238E27FC236}">
                <a16:creationId xmlns:a16="http://schemas.microsoft.com/office/drawing/2014/main" id="{7C555CEF-C666-1ED5-7AA0-71A1795DBE3C}"/>
              </a:ext>
            </a:extLst>
          </p:cNvPr>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a:xfrm>
            <a:off x="6313714" y="283028"/>
            <a:ext cx="4789715" cy="2764971"/>
          </a:xfrm>
          <a:prstGeom prst="rect">
            <a:avLst/>
          </a:prstGeom>
        </p:spPr>
      </p:pic>
    </p:spTree>
    <p:extLst>
      <p:ext uri="{BB962C8B-B14F-4D97-AF65-F5344CB8AC3E}">
        <p14:creationId xmlns:p14="http://schemas.microsoft.com/office/powerpoint/2010/main" val="34369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ECA03C4-3824-3737-CBE2-B63427D476FC}"/>
              </a:ext>
            </a:extLst>
          </p:cNvPr>
          <p:cNvSpPr>
            <a:spLocks noGrp="1"/>
          </p:cNvSpPr>
          <p:nvPr>
            <p:ph type="title"/>
          </p:nvPr>
        </p:nvSpPr>
        <p:spPr>
          <a:solidFill>
            <a:schemeClr val="accent6"/>
          </a:solidFill>
        </p:spPr>
        <p:txBody>
          <a:bodyPr/>
          <a:lstStyle/>
          <a:p>
            <a:r>
              <a:rPr lang="tr-TR" dirty="0">
                <a:solidFill>
                  <a:schemeClr val="accent1"/>
                </a:solidFill>
              </a:rPr>
              <a:t>c. Hobi olarak Türkçe</a:t>
            </a:r>
          </a:p>
        </p:txBody>
      </p:sp>
    </p:spTree>
    <p:extLst>
      <p:ext uri="{BB962C8B-B14F-4D97-AF65-F5344CB8AC3E}">
        <p14:creationId xmlns:p14="http://schemas.microsoft.com/office/powerpoint/2010/main" val="2611007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8A215C6-63B8-74C9-2AC5-99132F44F33F}"/>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000"/>
              <a:t> Bir Fotoğrafçının Gözünden</a:t>
            </a:r>
          </a:p>
        </p:txBody>
      </p:sp>
      <p:sp>
        <p:nvSpPr>
          <p:cNvPr id="1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kişi, şahıs, insan yüzü, giyim, kamera içeren bir resim&#10;&#10;Yapay zeka tarafından oluşturulmuş içerik yanlış olabilir.">
            <a:extLst>
              <a:ext uri="{FF2B5EF4-FFF2-40B4-BE49-F238E27FC236}">
                <a16:creationId xmlns:a16="http://schemas.microsoft.com/office/drawing/2014/main" id="{5B329179-5F3C-B188-5B09-05BB6BDB01CD}"/>
              </a:ext>
            </a:extLst>
          </p:cNvPr>
          <p:cNvPicPr>
            <a:picLocks noChangeAspect="1"/>
          </p:cNvPicPr>
          <p:nvPr/>
        </p:nvPicPr>
        <p:blipFill>
          <a:blip r:embed="rId2">
            <a:extLst>
              <a:ext uri="{28A0092B-C50C-407E-A947-70E740481C1C}">
                <a14:useLocalDpi xmlns:a14="http://schemas.microsoft.com/office/drawing/2010/main" val="0"/>
              </a:ext>
            </a:extLst>
          </a:blip>
          <a:srcRect r="-1" b="3345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74257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C35CF06D-3850-4F93-3DD7-645E5485711B}"/>
              </a:ext>
            </a:extLst>
          </p:cNvPr>
          <p:cNvSpPr>
            <a:spLocks noGrp="1"/>
          </p:cNvSpPr>
          <p:nvPr>
            <p:ph idx="1"/>
          </p:nvPr>
        </p:nvSpPr>
        <p:spPr>
          <a:xfrm>
            <a:off x="450252" y="364282"/>
            <a:ext cx="7221221" cy="5655518"/>
          </a:xfrm>
        </p:spPr>
        <p:txBody>
          <a:bodyPr anchor="ctr">
            <a:normAutofit/>
          </a:bodyPr>
          <a:lstStyle/>
          <a:p>
            <a:endParaRPr lang="tr-TR" sz="1800" dirty="0">
              <a:solidFill>
                <a:schemeClr val="tx2"/>
              </a:solidFill>
            </a:endParaRPr>
          </a:p>
          <a:p>
            <a:pPr algn="just"/>
            <a:endParaRPr lang="tr-TR" dirty="0"/>
          </a:p>
          <a:p>
            <a:pPr algn="just"/>
            <a:r>
              <a:rPr lang="tr-TR" dirty="0"/>
              <a:t>Benim için fotoğrafçılık sadece bir hobi değil, dünyayı yeniden görme biçimi. Objektifimden baktığımda sıradan bir an bile eşsiz bir hikâyeye dönüşüyor. İnsanların yüzlerindeki küçük ifadeler, bir çocuğun gülüşü, bir yaşlının ellerindeki çizgiler… Hepsi bana zamanın akışını ve hayatın derinliğini hatırlatıyor.</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Kamera">
            <a:extLst>
              <a:ext uri="{FF2B5EF4-FFF2-40B4-BE49-F238E27FC236}">
                <a16:creationId xmlns:a16="http://schemas.microsoft.com/office/drawing/2014/main" id="{1A55C6A5-5EF4-5CFB-0826-11AC5DAE51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874027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49D18250-CF2A-F3BA-FC89-0607EDFBB24B}"/>
              </a:ext>
            </a:extLst>
          </p:cNvPr>
          <p:cNvSpPr>
            <a:spLocks noGrp="1"/>
          </p:cNvSpPr>
          <p:nvPr>
            <p:ph idx="1"/>
          </p:nvPr>
        </p:nvSpPr>
        <p:spPr>
          <a:xfrm>
            <a:off x="239486" y="443888"/>
            <a:ext cx="7431988" cy="5917241"/>
          </a:xfrm>
        </p:spPr>
        <p:txBody>
          <a:bodyPr anchor="ctr">
            <a:normAutofit/>
          </a:bodyPr>
          <a:lstStyle/>
          <a:p>
            <a:pPr algn="just"/>
            <a:r>
              <a:rPr lang="tr-TR" dirty="0"/>
              <a:t>Fotoğraf çekmek, aslında sabır ve dikkat işi. Işığın yönünü beklemek, doğru açıya ulaşmak, bazen saatlerce bir kare için hazır olmak… Ama o an geldiğinde deklanşöre basmak, bütün emeğin bir anda anlam kazanması </a:t>
            </a:r>
            <a:r>
              <a:rPr lang="tr-TR" dirty="0" err="1"/>
              <a:t>demek.Benim</a:t>
            </a:r>
            <a:r>
              <a:rPr lang="tr-TR" dirty="0"/>
              <a:t> en sevdiğim anlar, doğada yürürken karşıma çıkan sürprizler. Gökyüzünün renkleri, bir ağacın gölgesi, suya düşen ışık… Fotoğraf bana hem dünyayı daha dikkatli görmeyi hem de kendi iç sesimi dinlemeyi </a:t>
            </a:r>
            <a:r>
              <a:rPr lang="tr-TR" dirty="0" err="1"/>
              <a:t>öğretti.Her</a:t>
            </a:r>
            <a:r>
              <a:rPr lang="tr-TR" dirty="0"/>
              <a:t> kare aslında bir hatıra, bir duygu ve bir mesaj. Fotoğrafçılık bana şunu öğretti: Görmek, bakmaktan çok daha derin bir eylem.</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Görüntü">
            <a:extLst>
              <a:ext uri="{FF2B5EF4-FFF2-40B4-BE49-F238E27FC236}">
                <a16:creationId xmlns:a16="http://schemas.microsoft.com/office/drawing/2014/main" id="{3AE4D7FC-6F70-EAAB-E162-66516053A7F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599888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E5B129F-2C98-D0CD-0657-4CAFBF2F49FC}"/>
              </a:ext>
            </a:extLst>
          </p:cNvPr>
          <p:cNvSpPr>
            <a:spLocks noGrp="1"/>
          </p:cNvSpPr>
          <p:nvPr>
            <p:ph idx="1"/>
          </p:nvPr>
        </p:nvSpPr>
        <p:spPr>
          <a:xfrm>
            <a:off x="370114" y="163286"/>
            <a:ext cx="10983686" cy="6520543"/>
          </a:xfrm>
        </p:spPr>
        <p:txBody>
          <a:bodyPr/>
          <a:lstStyle/>
          <a:p>
            <a:endParaRPr lang="tr-TR" dirty="0"/>
          </a:p>
          <a:p>
            <a:endParaRPr lang="tr-TR" dirty="0"/>
          </a:p>
        </p:txBody>
      </p:sp>
    </p:spTree>
    <p:extLst>
      <p:ext uri="{BB962C8B-B14F-4D97-AF65-F5344CB8AC3E}">
        <p14:creationId xmlns:p14="http://schemas.microsoft.com/office/powerpoint/2010/main" val="3149103335"/>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629</TotalTime>
  <Words>369</Words>
  <Application>Microsoft Office PowerPoint</Application>
  <PresentationFormat>Geniş ekran</PresentationFormat>
  <Paragraphs>54</Paragraphs>
  <Slides>15</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15</vt:i4>
      </vt:variant>
    </vt:vector>
  </HeadingPairs>
  <TitlesOfParts>
    <vt:vector size="19" baseType="lpstr">
      <vt:lpstr>Aptos</vt:lpstr>
      <vt:lpstr>Aptos Display</vt:lpstr>
      <vt:lpstr>Arial</vt:lpstr>
      <vt:lpstr>Office Teması</vt:lpstr>
      <vt:lpstr>Yetişkinler İçin Türkçe- B2</vt:lpstr>
      <vt:lpstr>PowerPoint Sunusu</vt:lpstr>
      <vt:lpstr>PowerPoint Sunusu</vt:lpstr>
      <vt:lpstr>PowerPoint Sunusu</vt:lpstr>
      <vt:lpstr>PowerPoint Sunusu</vt:lpstr>
      <vt:lpstr>PowerPoint Sunusu</vt:lpstr>
      <vt:lpstr>Senin kültüründeki bayramlar nasıl?</vt:lpstr>
      <vt:lpstr>PowerPoint Sunusu</vt:lpstr>
      <vt:lpstr>PowerPoint Sunusu</vt:lpstr>
      <vt:lpstr>PowerPoint Sunusu</vt:lpstr>
      <vt:lpstr>c. Hobi olarak Türkçe</vt:lpstr>
      <vt:lpstr> Bir Fotoğrafçının Gözünden</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Fatih Yalıner</dc:creator>
  <cp:lastModifiedBy>Fatih Yalıner</cp:lastModifiedBy>
  <cp:revision>1</cp:revision>
  <dcterms:created xsi:type="dcterms:W3CDTF">2026-02-03T07:30:24Z</dcterms:created>
  <dcterms:modified xsi:type="dcterms:W3CDTF">2026-02-03T17:59:52Z</dcterms:modified>
</cp:coreProperties>
</file>