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3" r:id="rId17"/>
    <p:sldId id="274" r:id="rId18"/>
    <p:sldId id="272" r:id="rId19"/>
    <p:sldId id="266" r:id="rId2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0" d="100"/>
          <a:sy n="70" d="100"/>
        </p:scale>
        <p:origin x="1166"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6BCD32-EE45-DD79-7C1D-7FC44B5B08A8}"/>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CF3F7507-5A57-8C30-DEC8-AF93B5E80E6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848CC415-42E0-F8CC-0974-56C7995BB651}"/>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0E210787-3799-91D3-2FE1-D694F08B3AB5}"/>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2A28D128-1BA7-FB1B-F29D-0F645A8157C7}"/>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8916301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BC1942F-79DB-62C5-2F11-83B0DEB4AA5D}"/>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FE1209CF-536A-7CB4-688C-577A018AECF3}"/>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A880E7A-0521-ECE5-CAE2-4083321BEEF8}"/>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F8DCFC56-9A43-120B-F79B-6BD1FA55BC63}"/>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C7C2957F-AEBB-3BAA-DFFC-45223CB06227}"/>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3564439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3F16363-1EBE-AEFB-A1AF-655938541F70}"/>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437CED05-C5DF-A590-FE80-0C6045FD467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5096C406-A95A-07EA-9017-9BAD7C7E80A6}"/>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88037E07-9959-B433-D840-6F6BFEFDB9E5}"/>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3AC06EA3-C17F-10E2-83F7-654B3ED8C356}"/>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4077513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4D5987F-0684-BA36-D5F5-5B1A7F03333D}"/>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E32169E6-D7F8-A5F0-3CE2-557E78D6DBCE}"/>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05BF2C35-C1D0-8734-1855-6B78C9EA42CE}"/>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D017CF85-3C6C-FAF0-EA4B-25751B4B85A6}"/>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6" name="Alt Bilgi Yer Tutucusu 5">
            <a:extLst>
              <a:ext uri="{FF2B5EF4-FFF2-40B4-BE49-F238E27FC236}">
                <a16:creationId xmlns:a16="http://schemas.microsoft.com/office/drawing/2014/main" id="{F0BBCF0D-7A1B-F6AD-9BA3-E53747725E06}"/>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AB361B57-676D-E059-8E51-EE09DFE65D8C}"/>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646791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4B15698-01A2-0329-1A20-3A13E8C9787A}"/>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05925601-101D-CC55-A51B-578D11BA01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A359B411-54F8-5942-E54F-5BF0846351DE}"/>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75947871-AB46-74AA-8506-C1CC1E6F60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48A221D-FABE-CC8B-2076-AB42D9ED2E68}"/>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117E25A-E19D-5C5C-FA25-BA5A0D20894A}"/>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8" name="Alt Bilgi Yer Tutucusu 7">
            <a:extLst>
              <a:ext uri="{FF2B5EF4-FFF2-40B4-BE49-F238E27FC236}">
                <a16:creationId xmlns:a16="http://schemas.microsoft.com/office/drawing/2014/main" id="{34801978-E083-F135-0ADF-BBB55533DCFC}"/>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3F1CF2AC-B64B-63B3-4800-7F49B31CC004}"/>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968512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CCAFBE0-FF1A-F586-41E4-6BB90041EF5F}"/>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F27C012B-9A24-02D1-7D09-B115CE6A754D}"/>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4" name="Alt Bilgi Yer Tutucusu 3">
            <a:extLst>
              <a:ext uri="{FF2B5EF4-FFF2-40B4-BE49-F238E27FC236}">
                <a16:creationId xmlns:a16="http://schemas.microsoft.com/office/drawing/2014/main" id="{78D2CAB1-268F-64A2-27BB-A8F115E3FB3A}"/>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D57BCFD1-2778-220C-A8B7-29CB3B8E3770}"/>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424860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62C88B01-4812-54C2-9988-8DB142105E9B}"/>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3" name="Alt Bilgi Yer Tutucusu 2">
            <a:extLst>
              <a:ext uri="{FF2B5EF4-FFF2-40B4-BE49-F238E27FC236}">
                <a16:creationId xmlns:a16="http://schemas.microsoft.com/office/drawing/2014/main" id="{53F1361A-005C-CAF0-46CD-876791009964}"/>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514988CF-0523-C826-8D38-59DF6895EDDD}"/>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141999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7E691D94-90B2-146F-794B-3EB3B853CE1E}"/>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1AB5B17C-7790-8381-E8AB-821F69C07A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F3204F0E-762C-395C-54A5-5ACA36C01B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6D4F7CCE-BA72-E448-1666-67737924DB89}"/>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6" name="Alt Bilgi Yer Tutucusu 5">
            <a:extLst>
              <a:ext uri="{FF2B5EF4-FFF2-40B4-BE49-F238E27FC236}">
                <a16:creationId xmlns:a16="http://schemas.microsoft.com/office/drawing/2014/main" id="{0578BA26-F927-C19B-D98A-DD0DB9DD4642}"/>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73D8F2C4-0AC2-7595-3BD4-38D9F1B59C18}"/>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1286717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F6F8271-8EAC-1730-54D9-EFFBB6350BDA}"/>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F6A19209-FA3B-FE13-9525-6B2B7A5AF6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581993C0-6734-4C9A-7164-E343EB7CC5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54CC832F-45D2-A5C4-9852-D4B596DDCD24}"/>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6" name="Alt Bilgi Yer Tutucusu 5">
            <a:extLst>
              <a:ext uri="{FF2B5EF4-FFF2-40B4-BE49-F238E27FC236}">
                <a16:creationId xmlns:a16="http://schemas.microsoft.com/office/drawing/2014/main" id="{63AD00E5-9513-5B24-13A7-A57C0F9226B9}"/>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BC90AFB1-F3ED-D985-36DE-43626F939247}"/>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2977782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14FBF23-6A81-7074-F353-F1B52ED7B57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B9899098-12E8-02CA-08DA-B338AB49692C}"/>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BAACBE3-1DE8-BF97-1E5E-3CEA444B6B26}"/>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0B5D5B56-312D-05A0-E2D0-91C6E1A5A19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0B5505DD-195F-BCD0-47E1-AACDDDDCE786}"/>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9118073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06ADECDF-AE25-F419-F1E2-AAC13B329040}"/>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A1077658-601C-08F5-64BF-32C0A70E4BB0}"/>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E9614D07-665F-AD55-A606-F9F649C9DAE8}"/>
              </a:ext>
            </a:extLst>
          </p:cNvPr>
          <p:cNvSpPr>
            <a:spLocks noGrp="1"/>
          </p:cNvSpPr>
          <p:nvPr>
            <p:ph type="dt" sz="half" idx="10"/>
          </p:nvPr>
        </p:nvSpPr>
        <p:spPr/>
        <p:txBody>
          <a:body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3D3D75F5-26A6-FD03-1CE1-658D1CBED891}"/>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EB8AB21F-5398-F521-78F4-C9455148D86E}"/>
              </a:ext>
            </a:extLst>
          </p:cNvPr>
          <p:cNvSpPr>
            <a:spLocks noGrp="1"/>
          </p:cNvSpPr>
          <p:nvPr>
            <p:ph type="sldNum" sz="quarter" idx="12"/>
          </p:nvPr>
        </p:nvSpPr>
        <p:spPr/>
        <p:txBody>
          <a:bodyPr/>
          <a:lstStyle/>
          <a:p>
            <a:fld id="{29E4DC9F-166B-45FB-AA38-8DFCFADED8BC}" type="slidenum">
              <a:rPr lang="tr-TR" smtClean="0"/>
              <a:t>‹#›</a:t>
            </a:fld>
            <a:endParaRPr lang="tr-TR"/>
          </a:p>
        </p:txBody>
      </p:sp>
    </p:spTree>
    <p:extLst>
      <p:ext uri="{BB962C8B-B14F-4D97-AF65-F5344CB8AC3E}">
        <p14:creationId xmlns:p14="http://schemas.microsoft.com/office/powerpoint/2010/main" val="83342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8F704B5D-7912-1FB8-7376-E7B0187B76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023455B-79E1-A726-AF8A-5872D89FEF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A40DCDC6-08A7-7C8F-8915-9608F0DC6D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ED93090-49BF-4ADA-A532-9103EFF2C7F5}" type="datetimeFigureOut">
              <a:rPr lang="tr-TR" smtClean="0"/>
              <a:t>31.01.2026</a:t>
            </a:fld>
            <a:endParaRPr lang="tr-TR"/>
          </a:p>
        </p:txBody>
      </p:sp>
      <p:sp>
        <p:nvSpPr>
          <p:cNvPr id="5" name="Alt Bilgi Yer Tutucusu 4">
            <a:extLst>
              <a:ext uri="{FF2B5EF4-FFF2-40B4-BE49-F238E27FC236}">
                <a16:creationId xmlns:a16="http://schemas.microsoft.com/office/drawing/2014/main" id="{9AC472D2-4463-379C-331B-1B470F22F3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tr-TR"/>
          </a:p>
        </p:txBody>
      </p:sp>
      <p:sp>
        <p:nvSpPr>
          <p:cNvPr id="6" name="Slayt Numarası Yer Tutucusu 5">
            <a:extLst>
              <a:ext uri="{FF2B5EF4-FFF2-40B4-BE49-F238E27FC236}">
                <a16:creationId xmlns:a16="http://schemas.microsoft.com/office/drawing/2014/main" id="{4EC0AC98-0475-4C24-B674-46FA7D0E61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9E4DC9F-166B-45FB-AA38-8DFCFADED8BC}" type="slidenum">
              <a:rPr lang="tr-TR" smtClean="0"/>
              <a:t>‹#›</a:t>
            </a:fld>
            <a:endParaRPr lang="tr-TR"/>
          </a:p>
        </p:txBody>
      </p:sp>
    </p:spTree>
    <p:extLst>
      <p:ext uri="{BB962C8B-B14F-4D97-AF65-F5344CB8AC3E}">
        <p14:creationId xmlns:p14="http://schemas.microsoft.com/office/powerpoint/2010/main" val="39445824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A8BD94D-61C0-2D03-1922-8256E873D548}"/>
              </a:ext>
            </a:extLst>
          </p:cNvPr>
          <p:cNvSpPr>
            <a:spLocks noGrp="1"/>
          </p:cNvSpPr>
          <p:nvPr>
            <p:ph type="ctrTitle"/>
          </p:nvPr>
        </p:nvSpPr>
        <p:spPr>
          <a:solidFill>
            <a:schemeClr val="accent6">
              <a:lumMod val="75000"/>
            </a:schemeClr>
          </a:solidFill>
        </p:spPr>
        <p:txBody>
          <a:bodyPr/>
          <a:lstStyle/>
          <a:p>
            <a:r>
              <a:rPr lang="tr-TR" dirty="0"/>
              <a:t>Yetişkinler için Türkçe-B1</a:t>
            </a:r>
          </a:p>
        </p:txBody>
      </p:sp>
      <p:sp>
        <p:nvSpPr>
          <p:cNvPr id="3" name="Alt Başlık 2">
            <a:extLst>
              <a:ext uri="{FF2B5EF4-FFF2-40B4-BE49-F238E27FC236}">
                <a16:creationId xmlns:a16="http://schemas.microsoft.com/office/drawing/2014/main" id="{45C4F767-81FF-0349-4CBD-5B6A8C988479}"/>
              </a:ext>
            </a:extLst>
          </p:cNvPr>
          <p:cNvSpPr>
            <a:spLocks noGrp="1"/>
          </p:cNvSpPr>
          <p:nvPr>
            <p:ph type="subTitle" idx="1"/>
          </p:nvPr>
        </p:nvSpPr>
        <p:spPr/>
        <p:txBody>
          <a:bodyPr/>
          <a:lstStyle/>
          <a:p>
            <a:r>
              <a:rPr lang="tr-TR" dirty="0" err="1"/>
              <a:t>Example</a:t>
            </a:r>
            <a:r>
              <a:rPr lang="tr-TR" dirty="0"/>
              <a:t> </a:t>
            </a:r>
            <a:r>
              <a:rPr lang="tr-TR" dirty="0" err="1"/>
              <a:t>materials</a:t>
            </a:r>
            <a:endParaRPr lang="tr-TR" dirty="0"/>
          </a:p>
          <a:p>
            <a:endParaRPr lang="tr-TR" dirty="0"/>
          </a:p>
          <a:p>
            <a:pPr algn="just"/>
            <a:r>
              <a:rPr lang="tr-TR" dirty="0"/>
              <a:t> A: </a:t>
            </a:r>
            <a:r>
              <a:rPr lang="tr-TR" dirty="0" err="1"/>
              <a:t>Academic</a:t>
            </a:r>
            <a:r>
              <a:rPr lang="tr-TR" dirty="0"/>
              <a:t> </a:t>
            </a:r>
            <a:r>
              <a:rPr lang="tr-TR" dirty="0" err="1"/>
              <a:t>Use</a:t>
            </a:r>
            <a:r>
              <a:rPr lang="tr-TR" dirty="0"/>
              <a:t>  B: </a:t>
            </a:r>
            <a:r>
              <a:rPr lang="tr-TR" dirty="0" err="1"/>
              <a:t>For</a:t>
            </a:r>
            <a:r>
              <a:rPr lang="tr-TR" dirty="0"/>
              <a:t> </a:t>
            </a:r>
            <a:r>
              <a:rPr lang="tr-TR" dirty="0" err="1"/>
              <a:t>Travelers</a:t>
            </a:r>
            <a:r>
              <a:rPr lang="tr-TR" dirty="0"/>
              <a:t>  C: </a:t>
            </a:r>
            <a:r>
              <a:rPr lang="tr-TR" dirty="0" err="1"/>
              <a:t>For</a:t>
            </a:r>
            <a:r>
              <a:rPr lang="tr-TR" dirty="0"/>
              <a:t> </a:t>
            </a:r>
            <a:r>
              <a:rPr lang="tr-TR" dirty="0" err="1"/>
              <a:t>Hobbies</a:t>
            </a:r>
            <a:endParaRPr lang="tr-TR" dirty="0"/>
          </a:p>
        </p:txBody>
      </p:sp>
      <p:pic>
        <p:nvPicPr>
          <p:cNvPr id="5" name="Resim 4" descr="metin, yazı tipi, logo, grafik içeren bir resim&#10;&#10;Yapay zeka tarafından oluşturulmuş içerik yanlış olabilir.">
            <a:extLst>
              <a:ext uri="{FF2B5EF4-FFF2-40B4-BE49-F238E27FC236}">
                <a16:creationId xmlns:a16="http://schemas.microsoft.com/office/drawing/2014/main" id="{03B9D479-8449-29CE-7B62-C4ACF72D80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57" y="4712380"/>
            <a:ext cx="2340429" cy="2046514"/>
          </a:xfrm>
          <a:prstGeom prst="rect">
            <a:avLst/>
          </a:prstGeom>
        </p:spPr>
      </p:pic>
    </p:spTree>
    <p:extLst>
      <p:ext uri="{BB962C8B-B14F-4D97-AF65-F5344CB8AC3E}">
        <p14:creationId xmlns:p14="http://schemas.microsoft.com/office/powerpoint/2010/main" val="2962377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9D0777B-CE04-D178-A65A-3C0E6FA337A6}"/>
              </a:ext>
            </a:extLst>
          </p:cNvPr>
          <p:cNvSpPr>
            <a:spLocks noGrp="1"/>
          </p:cNvSpPr>
          <p:nvPr>
            <p:ph type="title"/>
          </p:nvPr>
        </p:nvSpPr>
        <p:spPr>
          <a:solidFill>
            <a:schemeClr val="accent2"/>
          </a:solidFill>
        </p:spPr>
        <p:txBody>
          <a:bodyPr/>
          <a:lstStyle/>
          <a:p>
            <a:r>
              <a:rPr lang="tr-TR" dirty="0"/>
              <a:t>A: </a:t>
            </a:r>
            <a:r>
              <a:rPr lang="tr-TR" dirty="0" err="1"/>
              <a:t>Academic</a:t>
            </a:r>
            <a:r>
              <a:rPr lang="tr-TR" dirty="0"/>
              <a:t> </a:t>
            </a:r>
            <a:r>
              <a:rPr lang="tr-TR" dirty="0" err="1"/>
              <a:t>Use</a:t>
            </a:r>
            <a:endParaRPr lang="tr-TR" dirty="0"/>
          </a:p>
        </p:txBody>
      </p:sp>
    </p:spTree>
    <p:extLst>
      <p:ext uri="{BB962C8B-B14F-4D97-AF65-F5344CB8AC3E}">
        <p14:creationId xmlns:p14="http://schemas.microsoft.com/office/powerpoint/2010/main" val="8857757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B6417437-B01C-49DF-C264-631C15937FC1}"/>
              </a:ext>
            </a:extLst>
          </p:cNvPr>
          <p:cNvSpPr>
            <a:spLocks noGrp="1"/>
          </p:cNvSpPr>
          <p:nvPr>
            <p:ph idx="1"/>
          </p:nvPr>
        </p:nvSpPr>
        <p:spPr>
          <a:xfrm>
            <a:off x="152400" y="217714"/>
            <a:ext cx="5715000" cy="6335486"/>
          </a:xfrm>
        </p:spPr>
        <p:txBody>
          <a:bodyPr anchor="ctr">
            <a:normAutofit/>
          </a:bodyPr>
          <a:lstStyle/>
          <a:p>
            <a:endParaRPr lang="tr-TR" sz="2000" dirty="0"/>
          </a:p>
          <a:p>
            <a:pPr marL="0" indent="0">
              <a:buNone/>
            </a:pPr>
            <a:r>
              <a:rPr lang="tr-TR" sz="2000" dirty="0"/>
              <a:t>   </a:t>
            </a:r>
            <a:r>
              <a:rPr lang="tr-TR" b="1" dirty="0"/>
              <a:t>Kapadokya’da Bisiklet Sürme Festivali</a:t>
            </a:r>
          </a:p>
          <a:p>
            <a:pPr marL="0" indent="0">
              <a:buNone/>
            </a:pPr>
            <a:endParaRPr lang="tr-TR" sz="2000" dirty="0"/>
          </a:p>
          <a:p>
            <a:pPr marL="0" indent="0">
              <a:buNone/>
            </a:pPr>
            <a:endParaRPr lang="tr-TR" sz="2000" b="1" dirty="0"/>
          </a:p>
        </p:txBody>
      </p:sp>
      <p:pic>
        <p:nvPicPr>
          <p:cNvPr id="5" name="Picture 4" descr="Sepetli Bisiklet">
            <a:extLst>
              <a:ext uri="{FF2B5EF4-FFF2-40B4-BE49-F238E27FC236}">
                <a16:creationId xmlns:a16="http://schemas.microsoft.com/office/drawing/2014/main" id="{72646259-D7AF-FBCA-AA94-AD2F7A266313}"/>
              </a:ext>
            </a:extLst>
          </p:cNvPr>
          <p:cNvPicPr>
            <a:picLocks noChangeAspect="1"/>
          </p:cNvPicPr>
          <p:nvPr/>
        </p:nvPicPr>
        <p:blipFill>
          <a:blip r:embed="rId2"/>
          <a:srcRect l="18424" r="22398"/>
          <a:stretch>
            <a:fillRect/>
          </a:stretch>
        </p:blipFill>
        <p:spPr>
          <a:xfrm>
            <a:off x="6096000" y="1"/>
            <a:ext cx="6102825" cy="6858000"/>
          </a:xfrm>
          <a:prstGeom prst="rect">
            <a:avLst/>
          </a:prstGeom>
        </p:spPr>
      </p:pic>
    </p:spTree>
    <p:extLst>
      <p:ext uri="{BB962C8B-B14F-4D97-AF65-F5344CB8AC3E}">
        <p14:creationId xmlns:p14="http://schemas.microsoft.com/office/powerpoint/2010/main" val="1324551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D912F39C-1F5C-ABA8-F654-569F32065D14}"/>
              </a:ext>
            </a:extLst>
          </p:cNvPr>
          <p:cNvSpPr>
            <a:spLocks noGrp="1"/>
          </p:cNvSpPr>
          <p:nvPr>
            <p:ph idx="1"/>
          </p:nvPr>
        </p:nvSpPr>
        <p:spPr>
          <a:xfrm>
            <a:off x="221551" y="185057"/>
            <a:ext cx="5512910" cy="5575033"/>
          </a:xfrm>
        </p:spPr>
        <p:txBody>
          <a:bodyPr anchor="ctr">
            <a:normAutofit/>
          </a:bodyPr>
          <a:lstStyle/>
          <a:p>
            <a:endParaRPr lang="tr-TR" sz="1500" dirty="0"/>
          </a:p>
          <a:p>
            <a:endParaRPr lang="tr-TR" sz="1500" dirty="0"/>
          </a:p>
          <a:p>
            <a:endParaRPr lang="tr-TR" sz="1500" dirty="0"/>
          </a:p>
          <a:p>
            <a:pPr algn="just"/>
            <a:r>
              <a:rPr lang="tr-TR" sz="2400" dirty="0"/>
              <a:t>Michael Fransa’dan Kapadokya’ya bisiklet turu festivaline katılmak için geldi. Festival sabah erken saatlerde başladı. Sporcular peribacalarının arasında pedal çevirdi. Michael için bu sadece bir spor etkinliği değil, aynı zamanda kültürel bir yolculuktu. Kapadokya’nın doğası Michael’ı çok etkiledi. Taşların farklı renkleri, yer altı şehirleri ve Göreme’nin manzarası ona büyülü geldi. Tur sırasında köylerde mola verildi. Michael burada Türk kahvesi içti. </a:t>
            </a:r>
          </a:p>
        </p:txBody>
      </p:sp>
      <p:sp>
        <p:nvSpPr>
          <p:cNvPr id="27" name="Rectangle 26">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metin, taşımak, nakletmek, sıcak hava balonu, kara taşıtı içeren bir resim">
            <a:extLst>
              <a:ext uri="{FF2B5EF4-FFF2-40B4-BE49-F238E27FC236}">
                <a16:creationId xmlns:a16="http://schemas.microsoft.com/office/drawing/2014/main" id="{A91C171D-7515-D1F5-305A-DF0ACC18556F}"/>
              </a:ext>
            </a:extLst>
          </p:cNvPr>
          <p:cNvPicPr>
            <a:picLocks noChangeAspect="1"/>
          </p:cNvPicPr>
          <p:nvPr/>
        </p:nvPicPr>
        <p:blipFill>
          <a:blip r:embed="rId2">
            <a:extLst>
              <a:ext uri="{28A0092B-C50C-407E-A947-70E740481C1C}">
                <a14:useLocalDpi xmlns:a14="http://schemas.microsoft.com/office/drawing/2010/main" val="0"/>
              </a:ext>
            </a:extLst>
          </a:blip>
          <a:srcRect b="24199"/>
          <a:stretch>
            <a:fillRect/>
          </a:stretch>
        </p:blipFill>
        <p:spPr>
          <a:xfrm>
            <a:off x="6457540" y="650494"/>
            <a:ext cx="4688414" cy="5324142"/>
          </a:xfrm>
          <a:prstGeom prst="rect">
            <a:avLst/>
          </a:prstGeom>
        </p:spPr>
      </p:pic>
    </p:spTree>
    <p:extLst>
      <p:ext uri="{BB962C8B-B14F-4D97-AF65-F5344CB8AC3E}">
        <p14:creationId xmlns:p14="http://schemas.microsoft.com/office/powerpoint/2010/main" val="1035120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Freeform: Shape 11">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İçerik Yer Tutucusu 2">
            <a:extLst>
              <a:ext uri="{FF2B5EF4-FFF2-40B4-BE49-F238E27FC236}">
                <a16:creationId xmlns:a16="http://schemas.microsoft.com/office/drawing/2014/main" id="{F4AC2382-8766-8386-9293-E33AF53E90A3}"/>
              </a:ext>
            </a:extLst>
          </p:cNvPr>
          <p:cNvSpPr>
            <a:spLocks noGrp="1"/>
          </p:cNvSpPr>
          <p:nvPr>
            <p:ph idx="1"/>
          </p:nvPr>
        </p:nvSpPr>
        <p:spPr>
          <a:xfrm>
            <a:off x="315686" y="326571"/>
            <a:ext cx="6492498" cy="5850392"/>
          </a:xfrm>
        </p:spPr>
        <p:txBody>
          <a:bodyPr>
            <a:noAutofit/>
          </a:bodyPr>
          <a:lstStyle/>
          <a:p>
            <a:pPr algn="just"/>
            <a:r>
              <a:rPr lang="tr-TR" dirty="0"/>
              <a:t>Kahvenin yanında lokum ikram edildi. Bu misafirperverlik ona çok sıcak </a:t>
            </a:r>
            <a:r>
              <a:rPr lang="tr-TR" dirty="0" err="1"/>
              <a:t>geldi.Kapadokya’nın</a:t>
            </a:r>
            <a:r>
              <a:rPr lang="tr-TR" dirty="0"/>
              <a:t> yemekleri de festivalin önemli bir parçasıydı. Michael testi kebabı, mantı ve gözleme tattı. Özellikle tandırda pişen etin lezzetini unutamadı. Akşamları sporcular için halk oyunları gösterileri yapıldı. Michael, davul ve zurnayla oynanan halayı </a:t>
            </a:r>
            <a:r>
              <a:rPr lang="tr-TR" dirty="0" err="1"/>
              <a:t>izledi.Festival</a:t>
            </a:r>
            <a:r>
              <a:rPr lang="tr-TR" dirty="0"/>
              <a:t> sonunda Michael, “Kapadokya’da bisiklet sürmek sadece spor değil, aynı zamanda kültür, tarih ve dostluk demek” dedi. Bu deneyim, Türkiye’nin misafirperverliğini ve zengin yaşamını yabancı katılımcılara tanıtan unutulmaz bir yolculuk oldu.</a:t>
            </a:r>
          </a:p>
        </p:txBody>
      </p:sp>
      <p:sp>
        <p:nvSpPr>
          <p:cNvPr id="14" name="Oval 13">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sıcak hava balonu, balon, hava taşıtı, taşımak, nakletmek içeren bir resim">
            <a:extLst>
              <a:ext uri="{FF2B5EF4-FFF2-40B4-BE49-F238E27FC236}">
                <a16:creationId xmlns:a16="http://schemas.microsoft.com/office/drawing/2014/main" id="{F93003CE-F5B6-FBC0-D4AC-9862AE0BD9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9131" y="1176557"/>
            <a:ext cx="2577156" cy="3860908"/>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16" name="Freeform: Shape 15">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9935286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F08F13AC-FF33-E7B6-563F-5513BD2B2D7A}"/>
              </a:ext>
            </a:extLst>
          </p:cNvPr>
          <p:cNvSpPr>
            <a:spLocks noGrp="1"/>
          </p:cNvSpPr>
          <p:nvPr>
            <p:ph idx="1"/>
          </p:nvPr>
        </p:nvSpPr>
        <p:spPr>
          <a:xfrm>
            <a:off x="272143" y="250371"/>
            <a:ext cx="11081657" cy="5926592"/>
          </a:xfrm>
        </p:spPr>
        <p:txBody>
          <a:bodyPr/>
          <a:lstStyle/>
          <a:p>
            <a:endParaRPr lang="tr-TR" dirty="0"/>
          </a:p>
          <a:p>
            <a:endParaRPr lang="tr-TR" dirty="0"/>
          </a:p>
          <a:p>
            <a:r>
              <a:rPr lang="tr-TR" dirty="0"/>
              <a:t>1- Michael, Kapadokya’ya nereden geldi?</a:t>
            </a:r>
          </a:p>
          <a:p>
            <a:endParaRPr lang="tr-TR" dirty="0"/>
          </a:p>
          <a:p>
            <a:r>
              <a:rPr lang="tr-TR" dirty="0"/>
              <a:t>2- Michael, Kapadokya’ya neden geldi?</a:t>
            </a:r>
          </a:p>
          <a:p>
            <a:endParaRPr lang="tr-TR" dirty="0"/>
          </a:p>
          <a:p>
            <a:r>
              <a:rPr lang="tr-TR" dirty="0"/>
              <a:t>3- Bu tur Michael için ne ifade ediyor?</a:t>
            </a:r>
          </a:p>
        </p:txBody>
      </p:sp>
    </p:spTree>
    <p:extLst>
      <p:ext uri="{BB962C8B-B14F-4D97-AF65-F5344CB8AC3E}">
        <p14:creationId xmlns:p14="http://schemas.microsoft.com/office/powerpoint/2010/main" val="3649521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6A015DE3-7D18-D104-A09A-BF2C22463D9D}"/>
              </a:ext>
            </a:extLst>
          </p:cNvPr>
          <p:cNvSpPr>
            <a:spLocks noGrp="1"/>
          </p:cNvSpPr>
          <p:nvPr>
            <p:ph idx="1"/>
          </p:nvPr>
        </p:nvSpPr>
        <p:spPr>
          <a:xfrm>
            <a:off x="838199" y="261257"/>
            <a:ext cx="11092543" cy="6389914"/>
          </a:xfrm>
        </p:spPr>
        <p:txBody>
          <a:bodyPr/>
          <a:lstStyle/>
          <a:p>
            <a:endParaRPr lang="tr-TR" dirty="0"/>
          </a:p>
          <a:p>
            <a:endParaRPr lang="tr-TR" dirty="0"/>
          </a:p>
          <a:p>
            <a:r>
              <a:rPr lang="tr-TR" dirty="0"/>
              <a:t>Aşağıdakileri eşleştirelim.                                 1.</a:t>
            </a:r>
          </a:p>
          <a:p>
            <a:endParaRPr lang="tr-TR" dirty="0"/>
          </a:p>
          <a:p>
            <a:r>
              <a:rPr lang="tr-TR" dirty="0"/>
              <a:t>A) Çalış-                                                                    2.</a:t>
            </a:r>
          </a:p>
          <a:p>
            <a:r>
              <a:rPr lang="tr-TR" dirty="0"/>
              <a:t>B) Gel-                                                                      </a:t>
            </a:r>
          </a:p>
          <a:p>
            <a:r>
              <a:rPr lang="tr-TR" dirty="0"/>
              <a:t>C) Düşün-                                                                3.</a:t>
            </a:r>
          </a:p>
          <a:p>
            <a:r>
              <a:rPr lang="tr-TR" dirty="0"/>
              <a:t>D) konuş-                                                                </a:t>
            </a:r>
          </a:p>
          <a:p>
            <a:r>
              <a:rPr lang="tr-TR" dirty="0"/>
              <a:t>                                                                                      4.</a:t>
            </a:r>
          </a:p>
        </p:txBody>
      </p:sp>
      <p:pic>
        <p:nvPicPr>
          <p:cNvPr id="5" name="Resim 4" descr="insan yüzü, kişi, şahıs, giyim, gülümsemek, gülüş içeren bir resim&#10;&#10;Yapay zeka tarafından oluşturulmuş içerik yanlış olabilir.">
            <a:extLst>
              <a:ext uri="{FF2B5EF4-FFF2-40B4-BE49-F238E27FC236}">
                <a16:creationId xmlns:a16="http://schemas.microsoft.com/office/drawing/2014/main" id="{4B2A1918-B9A3-8CAD-5AAE-FFCC55D590F4}"/>
              </a:ext>
            </a:extLst>
          </p:cNvPr>
          <p:cNvPicPr>
            <a:picLocks noChangeAspect="1"/>
          </p:cNvPicPr>
          <p:nvPr/>
        </p:nvPicPr>
        <p:blipFill>
          <a:blip r:embed="rId2">
            <a:extLst>
              <a:ext uri="{28A0092B-C50C-407E-A947-70E740481C1C}">
                <a14:useLocalDpi xmlns:a14="http://schemas.microsoft.com/office/drawing/2010/main" val="0"/>
              </a:ext>
            </a:extLst>
          </a:blip>
          <a:srcRect b="20794"/>
          <a:stretch>
            <a:fillRect/>
          </a:stretch>
        </p:blipFill>
        <p:spPr>
          <a:xfrm>
            <a:off x="7772400" y="4735285"/>
            <a:ext cx="2362200" cy="1687285"/>
          </a:xfrm>
          <a:prstGeom prst="rect">
            <a:avLst/>
          </a:prstGeom>
        </p:spPr>
      </p:pic>
      <p:pic>
        <p:nvPicPr>
          <p:cNvPr id="7" name="Resim 6" descr="kişi, şahıs, insan yüzü, kitap, metin içeren bir resim&#10;&#10;Yapay zeka tarafından oluşturulmuş içerik yanlış olabilir.">
            <a:extLst>
              <a:ext uri="{FF2B5EF4-FFF2-40B4-BE49-F238E27FC236}">
                <a16:creationId xmlns:a16="http://schemas.microsoft.com/office/drawing/2014/main" id="{4797F793-03A5-D577-FB10-19425CF5EAD1}"/>
              </a:ext>
            </a:extLst>
          </p:cNvPr>
          <p:cNvPicPr>
            <a:picLocks noChangeAspect="1"/>
          </p:cNvPicPr>
          <p:nvPr/>
        </p:nvPicPr>
        <p:blipFill>
          <a:blip r:embed="rId3">
            <a:extLst>
              <a:ext uri="{28A0092B-C50C-407E-A947-70E740481C1C}">
                <a14:useLocalDpi xmlns:a14="http://schemas.microsoft.com/office/drawing/2010/main" val="0"/>
              </a:ext>
            </a:extLst>
          </a:blip>
          <a:srcRect t="6032" b="20159"/>
          <a:stretch>
            <a:fillRect/>
          </a:stretch>
        </p:blipFill>
        <p:spPr>
          <a:xfrm>
            <a:off x="7772400" y="3129642"/>
            <a:ext cx="2362200" cy="1447800"/>
          </a:xfrm>
          <a:prstGeom prst="rect">
            <a:avLst/>
          </a:prstGeom>
        </p:spPr>
      </p:pic>
      <p:pic>
        <p:nvPicPr>
          <p:cNvPr id="9" name="Resim 8" descr="kişi, şahıs, bebek, yeni yürüyen çocuk, insan yüzü içeren bir resim&#10;&#10;Yapay zeka tarafından oluşturulmuş içerik yanlış olabilir.">
            <a:extLst>
              <a:ext uri="{FF2B5EF4-FFF2-40B4-BE49-F238E27FC236}">
                <a16:creationId xmlns:a16="http://schemas.microsoft.com/office/drawing/2014/main" id="{16B8F04D-EA73-7B16-F15B-7A376D7AC7EC}"/>
              </a:ext>
            </a:extLst>
          </p:cNvPr>
          <p:cNvPicPr>
            <a:picLocks noChangeAspect="1"/>
          </p:cNvPicPr>
          <p:nvPr/>
        </p:nvPicPr>
        <p:blipFill>
          <a:blip r:embed="rId4">
            <a:extLst>
              <a:ext uri="{28A0092B-C50C-407E-A947-70E740481C1C}">
                <a14:useLocalDpi xmlns:a14="http://schemas.microsoft.com/office/drawing/2010/main" val="0"/>
              </a:ext>
            </a:extLst>
          </a:blip>
          <a:srcRect t="7778" b="23333"/>
          <a:stretch>
            <a:fillRect/>
          </a:stretch>
        </p:blipFill>
        <p:spPr>
          <a:xfrm>
            <a:off x="7772400" y="1602921"/>
            <a:ext cx="2362200" cy="1447800"/>
          </a:xfrm>
          <a:prstGeom prst="rect">
            <a:avLst/>
          </a:prstGeom>
        </p:spPr>
      </p:pic>
      <p:pic>
        <p:nvPicPr>
          <p:cNvPr id="11" name="Resim 10" descr="kitap, kişi, şahıs, giyim, insan yüzü içeren bir resim&#10;&#10;Yapay zeka tarafından oluşturulmuş içerik yanlış olabilir.">
            <a:extLst>
              <a:ext uri="{FF2B5EF4-FFF2-40B4-BE49-F238E27FC236}">
                <a16:creationId xmlns:a16="http://schemas.microsoft.com/office/drawing/2014/main" id="{02702057-286F-A693-9C9B-7A630D59D4C5}"/>
              </a:ext>
            </a:extLst>
          </p:cNvPr>
          <p:cNvPicPr>
            <a:picLocks noChangeAspect="1"/>
          </p:cNvPicPr>
          <p:nvPr/>
        </p:nvPicPr>
        <p:blipFill>
          <a:blip r:embed="rId5">
            <a:extLst>
              <a:ext uri="{28A0092B-C50C-407E-A947-70E740481C1C}">
                <a14:useLocalDpi xmlns:a14="http://schemas.microsoft.com/office/drawing/2010/main" val="0"/>
              </a:ext>
            </a:extLst>
          </a:blip>
          <a:srcRect t="3016" b="21111"/>
          <a:stretch>
            <a:fillRect/>
          </a:stretch>
        </p:blipFill>
        <p:spPr>
          <a:xfrm>
            <a:off x="7772401" y="97970"/>
            <a:ext cx="2362200" cy="1589315"/>
          </a:xfrm>
          <a:prstGeom prst="rect">
            <a:avLst/>
          </a:prstGeom>
        </p:spPr>
      </p:pic>
    </p:spTree>
    <p:extLst>
      <p:ext uri="{BB962C8B-B14F-4D97-AF65-F5344CB8AC3E}">
        <p14:creationId xmlns:p14="http://schemas.microsoft.com/office/powerpoint/2010/main" val="19427434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C62C5FC-C843-6745-6D01-B03E5B19D856}"/>
              </a:ext>
            </a:extLst>
          </p:cNvPr>
          <p:cNvSpPr>
            <a:spLocks noGrp="1"/>
          </p:cNvSpPr>
          <p:nvPr>
            <p:ph type="title"/>
          </p:nvPr>
        </p:nvSpPr>
        <p:spPr>
          <a:solidFill>
            <a:schemeClr val="accent6"/>
          </a:solidFill>
        </p:spPr>
        <p:txBody>
          <a:bodyPr/>
          <a:lstStyle/>
          <a:p>
            <a:r>
              <a:rPr lang="tr-TR" dirty="0"/>
              <a:t>B. </a:t>
            </a:r>
            <a:r>
              <a:rPr lang="tr-TR" dirty="0" err="1"/>
              <a:t>For</a:t>
            </a:r>
            <a:r>
              <a:rPr lang="tr-TR" dirty="0"/>
              <a:t> </a:t>
            </a:r>
            <a:r>
              <a:rPr lang="tr-TR" dirty="0" err="1"/>
              <a:t>Travelers</a:t>
            </a:r>
            <a:endParaRPr lang="tr-TR" dirty="0"/>
          </a:p>
        </p:txBody>
      </p:sp>
    </p:spTree>
    <p:extLst>
      <p:ext uri="{BB962C8B-B14F-4D97-AF65-F5344CB8AC3E}">
        <p14:creationId xmlns:p14="http://schemas.microsoft.com/office/powerpoint/2010/main" val="4235552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A7EA3A2D-63A5-1CAA-4EE6-8B3D3383ACD4}"/>
              </a:ext>
            </a:extLst>
          </p:cNvPr>
          <p:cNvSpPr>
            <a:spLocks noGrp="1"/>
          </p:cNvSpPr>
          <p:nvPr>
            <p:ph idx="1"/>
          </p:nvPr>
        </p:nvSpPr>
        <p:spPr>
          <a:xfrm>
            <a:off x="174171" y="206829"/>
            <a:ext cx="11691258" cy="6466114"/>
          </a:xfrm>
        </p:spPr>
        <p:txBody>
          <a:bodyPr/>
          <a:lstStyle/>
          <a:p>
            <a:endParaRPr lang="tr-TR" dirty="0"/>
          </a:p>
          <a:p>
            <a:r>
              <a:rPr lang="tr-TR" b="1" dirty="0"/>
              <a:t>Otobüs Bileti</a:t>
            </a:r>
          </a:p>
          <a:p>
            <a:r>
              <a:rPr lang="tr-TR" dirty="0">
                <a:solidFill>
                  <a:schemeClr val="accent3"/>
                </a:solidFill>
              </a:rPr>
              <a:t>Bilet gişesi: </a:t>
            </a:r>
            <a:r>
              <a:rPr lang="tr-TR" dirty="0"/>
              <a:t>Merhaba.</a:t>
            </a:r>
          </a:p>
          <a:p>
            <a:r>
              <a:rPr lang="tr-TR" dirty="0">
                <a:solidFill>
                  <a:schemeClr val="accent1"/>
                </a:solidFill>
              </a:rPr>
              <a:t>Müşteri</a:t>
            </a:r>
            <a:r>
              <a:rPr lang="tr-TR" dirty="0"/>
              <a:t>: Merhaba. Ankara’ya otobüs bileti almak istiyorum.</a:t>
            </a:r>
          </a:p>
          <a:p>
            <a:r>
              <a:rPr lang="tr-TR" dirty="0">
                <a:solidFill>
                  <a:schemeClr val="accent3"/>
                </a:solidFill>
              </a:rPr>
              <a:t>Bilet gişesi: </a:t>
            </a:r>
            <a:r>
              <a:rPr lang="tr-TR" dirty="0"/>
              <a:t>Hangi gün gitmek istiyorsunuz?</a:t>
            </a:r>
          </a:p>
          <a:p>
            <a:r>
              <a:rPr lang="tr-TR" dirty="0">
                <a:solidFill>
                  <a:schemeClr val="accent1"/>
                </a:solidFill>
              </a:rPr>
              <a:t>Müşteri: </a:t>
            </a:r>
            <a:r>
              <a:rPr lang="tr-TR" dirty="0"/>
              <a:t>Bir hafta sonra.</a:t>
            </a:r>
          </a:p>
          <a:p>
            <a:r>
              <a:rPr lang="tr-TR" dirty="0">
                <a:solidFill>
                  <a:schemeClr val="accent3"/>
                </a:solidFill>
              </a:rPr>
              <a:t>Bilet gişesi: </a:t>
            </a:r>
            <a:r>
              <a:rPr lang="tr-TR" dirty="0"/>
              <a:t>Kontrol ediyorum. 10 şubat Salı günü. Saat 12.20’de kalkacak. Uygun mu?</a:t>
            </a:r>
          </a:p>
          <a:p>
            <a:r>
              <a:rPr lang="tr-TR" dirty="0">
                <a:solidFill>
                  <a:schemeClr val="accent1"/>
                </a:solidFill>
              </a:rPr>
              <a:t>Müşteri:</a:t>
            </a:r>
            <a:r>
              <a:rPr lang="tr-TR" dirty="0"/>
              <a:t> Evet uygundur. Fiyatı ne kadar?</a:t>
            </a:r>
          </a:p>
          <a:p>
            <a:r>
              <a:rPr lang="tr-TR" dirty="0">
                <a:solidFill>
                  <a:schemeClr val="accent3"/>
                </a:solidFill>
              </a:rPr>
              <a:t>Bilet gişesi: </a:t>
            </a:r>
            <a:r>
              <a:rPr lang="tr-TR" dirty="0"/>
              <a:t>500 </a:t>
            </a:r>
            <a:r>
              <a:rPr lang="tr-TR" dirty="0" err="1"/>
              <a:t>tl</a:t>
            </a:r>
            <a:r>
              <a:rPr lang="tr-TR" dirty="0"/>
              <a:t>.</a:t>
            </a:r>
          </a:p>
          <a:p>
            <a:r>
              <a:rPr lang="tr-TR" dirty="0">
                <a:solidFill>
                  <a:schemeClr val="accent1"/>
                </a:solidFill>
              </a:rPr>
              <a:t>Müşteri: </a:t>
            </a:r>
            <a:r>
              <a:rPr lang="tr-TR" dirty="0"/>
              <a:t>Buyurun.</a:t>
            </a:r>
          </a:p>
          <a:p>
            <a:r>
              <a:rPr lang="tr-TR" dirty="0">
                <a:solidFill>
                  <a:schemeClr val="accent3"/>
                </a:solidFill>
              </a:rPr>
              <a:t>Bilet gişesi: </a:t>
            </a:r>
            <a:r>
              <a:rPr lang="tr-TR" dirty="0"/>
              <a:t>Teşekkürler.</a:t>
            </a:r>
          </a:p>
          <a:p>
            <a:endParaRPr lang="tr-TR" dirty="0"/>
          </a:p>
          <a:p>
            <a:endParaRPr lang="tr-TR" dirty="0"/>
          </a:p>
          <a:p>
            <a:endParaRPr lang="tr-TR" dirty="0"/>
          </a:p>
        </p:txBody>
      </p:sp>
    </p:spTree>
    <p:extLst>
      <p:ext uri="{BB962C8B-B14F-4D97-AF65-F5344CB8AC3E}">
        <p14:creationId xmlns:p14="http://schemas.microsoft.com/office/powerpoint/2010/main" val="1007799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7A78AF8-BA90-7B7A-5149-E13C7BD6DDCF}"/>
              </a:ext>
            </a:extLst>
          </p:cNvPr>
          <p:cNvSpPr>
            <a:spLocks noGrp="1"/>
          </p:cNvSpPr>
          <p:nvPr>
            <p:ph idx="1"/>
          </p:nvPr>
        </p:nvSpPr>
        <p:spPr>
          <a:xfrm>
            <a:off x="217714" y="261256"/>
            <a:ext cx="11136086" cy="6368143"/>
          </a:xfrm>
        </p:spPr>
        <p:txBody>
          <a:bodyPr/>
          <a:lstStyle/>
          <a:p>
            <a:endParaRPr lang="tr-TR" dirty="0"/>
          </a:p>
          <a:p>
            <a:endParaRPr lang="tr-TR" dirty="0"/>
          </a:p>
          <a:p>
            <a:r>
              <a:rPr lang="tr-TR" dirty="0"/>
              <a:t>Müşteri nereye gitmek istiyor?</a:t>
            </a:r>
          </a:p>
          <a:p>
            <a:endParaRPr lang="tr-TR" dirty="0"/>
          </a:p>
          <a:p>
            <a:r>
              <a:rPr lang="tr-TR" dirty="0"/>
              <a:t>Otobüs bileti ne kadar?</a:t>
            </a:r>
          </a:p>
          <a:p>
            <a:endParaRPr lang="tr-TR" dirty="0"/>
          </a:p>
          <a:p>
            <a:r>
              <a:rPr lang="tr-TR" dirty="0"/>
              <a:t>Otobüs hangi gün kalkacak?</a:t>
            </a:r>
          </a:p>
          <a:p>
            <a:endParaRPr lang="tr-TR" dirty="0"/>
          </a:p>
          <a:p>
            <a:r>
              <a:rPr lang="tr-TR" dirty="0"/>
              <a:t>Otobüs saat kaçta kalkacak?</a:t>
            </a:r>
          </a:p>
        </p:txBody>
      </p:sp>
    </p:spTree>
    <p:extLst>
      <p:ext uri="{BB962C8B-B14F-4D97-AF65-F5344CB8AC3E}">
        <p14:creationId xmlns:p14="http://schemas.microsoft.com/office/powerpoint/2010/main" val="3007016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sim 4" descr="dış mekan, tren, iz, yol, kulvar, kanal, gökyüzü içeren bir resim&#10;&#10;Yapay zeka tarafından oluşturulmuş içerik yanlış olabilir.">
            <a:extLst>
              <a:ext uri="{FF2B5EF4-FFF2-40B4-BE49-F238E27FC236}">
                <a16:creationId xmlns:a16="http://schemas.microsoft.com/office/drawing/2014/main" id="{1C6D797E-922B-FA6A-D962-362157928FE9}"/>
              </a:ext>
            </a:extLst>
          </p:cNvPr>
          <p:cNvPicPr>
            <a:picLocks noChangeAspect="1"/>
          </p:cNvPicPr>
          <p:nvPr/>
        </p:nvPicPr>
        <p:blipFill>
          <a:blip r:embed="rId2">
            <a:extLst>
              <a:ext uri="{28A0092B-C50C-407E-A947-70E740481C1C}">
                <a14:useLocalDpi xmlns:a14="http://schemas.microsoft.com/office/drawing/2010/main" val="0"/>
              </a:ext>
            </a:extLst>
          </a:blip>
          <a:srcRect l="5884" r="-1" b="-1"/>
          <a:stretch>
            <a:fillRect/>
          </a:stretch>
        </p:blipFill>
        <p:spPr>
          <a:xfrm>
            <a:off x="2522356" y="10"/>
            <a:ext cx="9669642" cy="6857990"/>
          </a:xfrm>
          <a:prstGeom prst="rect">
            <a:avLst/>
          </a:prstGeom>
        </p:spPr>
      </p:pic>
      <p:sp>
        <p:nvSpPr>
          <p:cNvPr id="15"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İçerik Yer Tutucusu 2">
            <a:extLst>
              <a:ext uri="{FF2B5EF4-FFF2-40B4-BE49-F238E27FC236}">
                <a16:creationId xmlns:a16="http://schemas.microsoft.com/office/drawing/2014/main" id="{2F29449E-D6DE-D5A1-94B3-2FC4D7A564EF}"/>
              </a:ext>
            </a:extLst>
          </p:cNvPr>
          <p:cNvSpPr>
            <a:spLocks noGrp="1"/>
          </p:cNvSpPr>
          <p:nvPr>
            <p:ph idx="1"/>
          </p:nvPr>
        </p:nvSpPr>
        <p:spPr>
          <a:xfrm>
            <a:off x="348344" y="576943"/>
            <a:ext cx="4312046" cy="5600020"/>
          </a:xfrm>
        </p:spPr>
        <p:txBody>
          <a:bodyPr>
            <a:normAutofit/>
          </a:bodyPr>
          <a:lstStyle/>
          <a:p>
            <a:endParaRPr lang="tr-TR" sz="2000" dirty="0"/>
          </a:p>
          <a:p>
            <a:r>
              <a:rPr lang="tr-TR" b="1" dirty="0">
                <a:solidFill>
                  <a:schemeClr val="accent1"/>
                </a:solidFill>
              </a:rPr>
              <a:t>Trende yolculuk</a:t>
            </a:r>
          </a:p>
        </p:txBody>
      </p:sp>
    </p:spTree>
    <p:extLst>
      <p:ext uri="{BB962C8B-B14F-4D97-AF65-F5344CB8AC3E}">
        <p14:creationId xmlns:p14="http://schemas.microsoft.com/office/powerpoint/2010/main" val="3674278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232B9A07-CFB4-9A55-64C7-BDB61D6169A1}"/>
              </a:ext>
            </a:extLst>
          </p:cNvPr>
          <p:cNvSpPr>
            <a:spLocks noGrp="1"/>
          </p:cNvSpPr>
          <p:nvPr>
            <p:ph idx="1"/>
          </p:nvPr>
        </p:nvSpPr>
        <p:spPr>
          <a:xfrm>
            <a:off x="283029" y="446314"/>
            <a:ext cx="11070771" cy="5730649"/>
          </a:xfrm>
        </p:spPr>
        <p:txBody>
          <a:bodyPr/>
          <a:lstStyle/>
          <a:p>
            <a:endParaRPr lang="tr-TR" dirty="0"/>
          </a:p>
          <a:p>
            <a:r>
              <a:rPr lang="tr-TR" dirty="0">
                <a:solidFill>
                  <a:schemeClr val="accent5"/>
                </a:solidFill>
              </a:rPr>
              <a:t>Trende yolculuk</a:t>
            </a:r>
          </a:p>
          <a:p>
            <a:endParaRPr lang="tr-TR" dirty="0"/>
          </a:p>
          <a:p>
            <a:pPr algn="just"/>
            <a:r>
              <a:rPr lang="tr-TR" dirty="0"/>
              <a:t>Merhaba. Benim adım Anna. Ben Ukraynalıyım. </a:t>
            </a:r>
            <a:r>
              <a:rPr lang="tr-TR" dirty="0" err="1"/>
              <a:t>İnterrail</a:t>
            </a:r>
            <a:r>
              <a:rPr lang="tr-TR" dirty="0"/>
              <a:t> ile dünyayı geziyorum. Bir yıl önce Berlin’de felsefe öğrencisiydim. Sonra dünyayı gezmek istedim. Bir yıldır trenle geziyorum. Trenin camından dünyayı görmek çok güzel. Harika arkadaşlar da edindim. Son bir yılda İngiltere, Fransa, İngiltere, İtalya ve Bulgaristan’a gittim. En çok İngiltere’deki British </a:t>
            </a:r>
            <a:r>
              <a:rPr lang="tr-TR" dirty="0" err="1"/>
              <a:t>Museum’u</a:t>
            </a:r>
            <a:r>
              <a:rPr lang="tr-TR" dirty="0"/>
              <a:t> beğendim. İtalya’da harika yemekler yedim. En çok beğendiğim yemek Pizza Ala </a:t>
            </a:r>
            <a:r>
              <a:rPr lang="tr-TR" dirty="0" err="1"/>
              <a:t>Bufala’ydı</a:t>
            </a:r>
            <a:r>
              <a:rPr lang="tr-TR" dirty="0"/>
              <a:t>. Şimdi Türkiye’ye gidiyorum. Türkiye mutfağı çok zengin. Bolca yemek </a:t>
            </a:r>
            <a:r>
              <a:rPr lang="tr-TR" dirty="0" err="1"/>
              <a:t>yemek</a:t>
            </a:r>
            <a:r>
              <a:rPr lang="tr-TR" dirty="0"/>
              <a:t> ve gezmek istiyorum. </a:t>
            </a:r>
          </a:p>
        </p:txBody>
      </p:sp>
    </p:spTree>
    <p:extLst>
      <p:ext uri="{BB962C8B-B14F-4D97-AF65-F5344CB8AC3E}">
        <p14:creationId xmlns:p14="http://schemas.microsoft.com/office/powerpoint/2010/main" val="31122321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F2BC8E9-BB98-213D-6B0E-1AAC5CE30D1C}"/>
              </a:ext>
            </a:extLst>
          </p:cNvPr>
          <p:cNvSpPr>
            <a:spLocks noGrp="1"/>
          </p:cNvSpPr>
          <p:nvPr>
            <p:ph idx="1"/>
          </p:nvPr>
        </p:nvSpPr>
        <p:spPr>
          <a:xfrm>
            <a:off x="391886" y="283029"/>
            <a:ext cx="10961914" cy="5893934"/>
          </a:xfrm>
        </p:spPr>
        <p:txBody>
          <a:bodyPr/>
          <a:lstStyle/>
          <a:p>
            <a:endParaRPr lang="tr-TR" dirty="0"/>
          </a:p>
          <a:p>
            <a:endParaRPr lang="tr-TR" dirty="0"/>
          </a:p>
          <a:p>
            <a:r>
              <a:rPr lang="tr-TR" dirty="0"/>
              <a:t>Anna, bir yıl önce ne yapıyordu?</a:t>
            </a:r>
          </a:p>
          <a:p>
            <a:endParaRPr lang="tr-TR" dirty="0"/>
          </a:p>
          <a:p>
            <a:r>
              <a:rPr lang="tr-TR" dirty="0"/>
              <a:t>Anna nereli?</a:t>
            </a:r>
          </a:p>
          <a:p>
            <a:endParaRPr lang="tr-TR" dirty="0"/>
          </a:p>
          <a:p>
            <a:r>
              <a:rPr lang="tr-TR" dirty="0"/>
              <a:t>Anna, son bir yılda hangi ülkelere gitti?</a:t>
            </a:r>
          </a:p>
          <a:p>
            <a:endParaRPr lang="tr-TR" dirty="0"/>
          </a:p>
          <a:p>
            <a:r>
              <a:rPr lang="tr-TR" dirty="0"/>
              <a:t>İstanbul’da ne yapmak istiyor?</a:t>
            </a:r>
          </a:p>
        </p:txBody>
      </p:sp>
    </p:spTree>
    <p:extLst>
      <p:ext uri="{BB962C8B-B14F-4D97-AF65-F5344CB8AC3E}">
        <p14:creationId xmlns:p14="http://schemas.microsoft.com/office/powerpoint/2010/main" val="1108059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4246A63-D86D-B5C6-6784-FC31A8912983}"/>
              </a:ext>
            </a:extLst>
          </p:cNvPr>
          <p:cNvSpPr>
            <a:spLocks noGrp="1"/>
          </p:cNvSpPr>
          <p:nvPr>
            <p:ph type="title"/>
          </p:nvPr>
        </p:nvSpPr>
        <p:spPr>
          <a:solidFill>
            <a:schemeClr val="accent3"/>
          </a:solidFill>
        </p:spPr>
        <p:txBody>
          <a:bodyPr/>
          <a:lstStyle/>
          <a:p>
            <a:r>
              <a:rPr lang="tr-TR" dirty="0"/>
              <a:t>C. </a:t>
            </a:r>
            <a:r>
              <a:rPr lang="tr-TR" dirty="0" err="1"/>
              <a:t>For</a:t>
            </a:r>
            <a:r>
              <a:rPr lang="tr-TR" dirty="0"/>
              <a:t> </a:t>
            </a:r>
            <a:r>
              <a:rPr lang="tr-TR" dirty="0" err="1"/>
              <a:t>Hobbies</a:t>
            </a:r>
            <a:endParaRPr lang="tr-TR" dirty="0"/>
          </a:p>
        </p:txBody>
      </p:sp>
    </p:spTree>
    <p:extLst>
      <p:ext uri="{BB962C8B-B14F-4D97-AF65-F5344CB8AC3E}">
        <p14:creationId xmlns:p14="http://schemas.microsoft.com/office/powerpoint/2010/main" val="901053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CE31651E-A94C-E88F-3BC1-E68DD9E11A5E}"/>
              </a:ext>
            </a:extLst>
          </p:cNvPr>
          <p:cNvSpPr>
            <a:spLocks noGrp="1"/>
          </p:cNvSpPr>
          <p:nvPr>
            <p:ph idx="1"/>
          </p:nvPr>
        </p:nvSpPr>
        <p:spPr>
          <a:xfrm>
            <a:off x="315686" y="250371"/>
            <a:ext cx="4567983" cy="5943196"/>
          </a:xfrm>
        </p:spPr>
        <p:txBody>
          <a:bodyPr>
            <a:normAutofit/>
          </a:bodyPr>
          <a:lstStyle/>
          <a:p>
            <a:endParaRPr lang="tr-TR" sz="2200" dirty="0"/>
          </a:p>
          <a:p>
            <a:endParaRPr lang="tr-TR" sz="2200" dirty="0"/>
          </a:p>
          <a:p>
            <a:r>
              <a:rPr lang="tr-TR" sz="3600" b="1" dirty="0"/>
              <a:t>Satranç </a:t>
            </a:r>
          </a:p>
          <a:p>
            <a:endParaRPr lang="tr-TR" sz="3600" b="1" dirty="0"/>
          </a:p>
          <a:p>
            <a:endParaRPr lang="tr-TR" sz="3600" b="1" dirty="0"/>
          </a:p>
          <a:p>
            <a:endParaRPr lang="tr-TR" sz="3600" b="1" dirty="0"/>
          </a:p>
          <a:p>
            <a:endParaRPr lang="tr-TR" sz="3600" b="1" dirty="0"/>
          </a:p>
          <a:p>
            <a:r>
              <a:rPr lang="tr-TR" sz="3600" dirty="0">
                <a:solidFill>
                  <a:schemeClr val="tx2"/>
                </a:solidFill>
              </a:rPr>
              <a:t>Ben </a:t>
            </a:r>
            <a:r>
              <a:rPr lang="tr-TR" sz="3600" u="sng" dirty="0"/>
              <a:t>her gün </a:t>
            </a:r>
            <a:r>
              <a:rPr lang="tr-TR" sz="3600" dirty="0"/>
              <a:t>satranç oyn</a:t>
            </a:r>
            <a:r>
              <a:rPr lang="tr-TR" sz="3600" dirty="0">
                <a:solidFill>
                  <a:schemeClr val="accent5"/>
                </a:solidFill>
              </a:rPr>
              <a:t>ar</a:t>
            </a:r>
            <a:r>
              <a:rPr lang="tr-TR" sz="3600" dirty="0">
                <a:solidFill>
                  <a:schemeClr val="tx2"/>
                </a:solidFill>
              </a:rPr>
              <a:t>ım</a:t>
            </a:r>
            <a:r>
              <a:rPr lang="tr-TR" sz="3600" dirty="0"/>
              <a:t>.</a:t>
            </a:r>
          </a:p>
          <a:p>
            <a:endParaRPr lang="tr-TR" sz="2400" dirty="0"/>
          </a:p>
          <a:p>
            <a:endParaRPr lang="tr-TR" sz="2200" dirty="0"/>
          </a:p>
        </p:txBody>
      </p:sp>
      <p:pic>
        <p:nvPicPr>
          <p:cNvPr id="16" name="Picture 15" descr="Satranç tahtasında şah mat hamlesi">
            <a:extLst>
              <a:ext uri="{FF2B5EF4-FFF2-40B4-BE49-F238E27FC236}">
                <a16:creationId xmlns:a16="http://schemas.microsoft.com/office/drawing/2014/main" id="{2A42E7AC-1637-0CEA-8E9D-9ACFB446816B}"/>
              </a:ext>
            </a:extLst>
          </p:cNvPr>
          <p:cNvPicPr>
            <a:picLocks noChangeAspect="1"/>
          </p:cNvPicPr>
          <p:nvPr/>
        </p:nvPicPr>
        <p:blipFill>
          <a:blip r:embed="rId2"/>
          <a:srcRect l="5856" r="27443"/>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6227140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4440C5AF-4CC4-D8ED-BD5D-529FA80937DB}"/>
              </a:ext>
            </a:extLst>
          </p:cNvPr>
          <p:cNvSpPr>
            <a:spLocks noGrp="1"/>
          </p:cNvSpPr>
          <p:nvPr>
            <p:ph idx="1"/>
          </p:nvPr>
        </p:nvSpPr>
        <p:spPr>
          <a:xfrm>
            <a:off x="152400" y="141514"/>
            <a:ext cx="5157777" cy="6389915"/>
          </a:xfrm>
        </p:spPr>
        <p:txBody>
          <a:bodyPr>
            <a:normAutofit/>
          </a:bodyPr>
          <a:lstStyle/>
          <a:p>
            <a:endParaRPr lang="tr-TR" sz="2200" dirty="0"/>
          </a:p>
          <a:p>
            <a:r>
              <a:rPr lang="tr-TR" sz="2200" b="1" dirty="0"/>
              <a:t>SATRANÇ TAŞLARI</a:t>
            </a:r>
          </a:p>
          <a:p>
            <a:endParaRPr lang="tr-TR" sz="2200" b="1" dirty="0"/>
          </a:p>
          <a:p>
            <a:r>
              <a:rPr lang="tr-TR" sz="2200" dirty="0"/>
              <a:t>                                           Kale</a:t>
            </a:r>
          </a:p>
          <a:p>
            <a:endParaRPr lang="tr-TR" sz="2200" dirty="0"/>
          </a:p>
          <a:p>
            <a:r>
              <a:rPr lang="tr-TR" sz="2200" dirty="0"/>
              <a:t>                                               Vezir</a:t>
            </a:r>
          </a:p>
          <a:p>
            <a:r>
              <a:rPr lang="tr-TR" sz="2200" dirty="0"/>
              <a:t>                                                Şah</a:t>
            </a:r>
          </a:p>
          <a:p>
            <a:endParaRPr lang="tr-TR" sz="2200" dirty="0"/>
          </a:p>
          <a:p>
            <a:endParaRPr lang="tr-TR" sz="2200" dirty="0"/>
          </a:p>
          <a:p>
            <a:r>
              <a:rPr lang="tr-TR" sz="2200" dirty="0"/>
              <a:t>                                                      Fil</a:t>
            </a:r>
          </a:p>
          <a:p>
            <a:endParaRPr lang="tr-TR" sz="2200" dirty="0"/>
          </a:p>
          <a:p>
            <a:r>
              <a:rPr lang="tr-TR" sz="2200" dirty="0"/>
              <a:t>                                                 Piyon</a:t>
            </a:r>
          </a:p>
          <a:p>
            <a:endParaRPr lang="tr-TR" sz="2200" dirty="0"/>
          </a:p>
          <a:p>
            <a:r>
              <a:rPr lang="tr-TR" sz="2200" dirty="0"/>
              <a:t>                                               At</a:t>
            </a:r>
          </a:p>
        </p:txBody>
      </p:sp>
      <p:pic>
        <p:nvPicPr>
          <p:cNvPr id="5" name="Resim 4" descr="satranç taşı, satranç, salon oyun ve sporları, masa oyunu içeren bir resim&#10;&#10;Yapay zeka tarafından oluşturulmuş içerik yanlış olabilir.">
            <a:extLst>
              <a:ext uri="{FF2B5EF4-FFF2-40B4-BE49-F238E27FC236}">
                <a16:creationId xmlns:a16="http://schemas.microsoft.com/office/drawing/2014/main" id="{4621F98B-940D-DF65-057B-0C22E9C70E32}"/>
              </a:ext>
            </a:extLst>
          </p:cNvPr>
          <p:cNvPicPr>
            <a:picLocks noChangeAspect="1"/>
          </p:cNvPicPr>
          <p:nvPr/>
        </p:nvPicPr>
        <p:blipFill>
          <a:blip r:embed="rId2">
            <a:extLst>
              <a:ext uri="{28A0092B-C50C-407E-A947-70E740481C1C}">
                <a14:useLocalDpi xmlns:a14="http://schemas.microsoft.com/office/drawing/2010/main" val="0"/>
              </a:ext>
            </a:extLst>
          </a:blip>
          <a:srcRect l="8417" r="24630"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cxnSp>
        <p:nvCxnSpPr>
          <p:cNvPr id="7" name="Düz Ok Bağlayıcısı 6">
            <a:extLst>
              <a:ext uri="{FF2B5EF4-FFF2-40B4-BE49-F238E27FC236}">
                <a16:creationId xmlns:a16="http://schemas.microsoft.com/office/drawing/2014/main" id="{BE1BEF44-9FC6-FCD7-C698-C34D0DFB2D8D}"/>
              </a:ext>
            </a:extLst>
          </p:cNvPr>
          <p:cNvCxnSpPr/>
          <p:nvPr/>
        </p:nvCxnSpPr>
        <p:spPr>
          <a:xfrm flipH="1">
            <a:off x="3875314" y="3755571"/>
            <a:ext cx="2971800" cy="16002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Düz Ok Bağlayıcısı 8">
            <a:extLst>
              <a:ext uri="{FF2B5EF4-FFF2-40B4-BE49-F238E27FC236}">
                <a16:creationId xmlns:a16="http://schemas.microsoft.com/office/drawing/2014/main" id="{FB30A711-B4C4-9482-E751-A152A5CFEA7F}"/>
              </a:ext>
            </a:extLst>
          </p:cNvPr>
          <p:cNvCxnSpPr/>
          <p:nvPr/>
        </p:nvCxnSpPr>
        <p:spPr>
          <a:xfrm flipH="1">
            <a:off x="3712029" y="4038600"/>
            <a:ext cx="7696200" cy="207917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3" name="Düz Ok Bağlayıcısı 12">
            <a:extLst>
              <a:ext uri="{FF2B5EF4-FFF2-40B4-BE49-F238E27FC236}">
                <a16:creationId xmlns:a16="http://schemas.microsoft.com/office/drawing/2014/main" id="{C0D018DB-4643-7A9A-B2CE-1D18A18FCE96}"/>
              </a:ext>
            </a:extLst>
          </p:cNvPr>
          <p:cNvCxnSpPr/>
          <p:nvPr/>
        </p:nvCxnSpPr>
        <p:spPr>
          <a:xfrm flipH="1">
            <a:off x="3875314" y="1709057"/>
            <a:ext cx="5954486" cy="145868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5" name="Düz Ok Bağlayıcısı 14">
            <a:extLst>
              <a:ext uri="{FF2B5EF4-FFF2-40B4-BE49-F238E27FC236}">
                <a16:creationId xmlns:a16="http://schemas.microsoft.com/office/drawing/2014/main" id="{907159D0-DC0B-C793-13DA-F1372FB51585}"/>
              </a:ext>
            </a:extLst>
          </p:cNvPr>
          <p:cNvCxnSpPr/>
          <p:nvPr/>
        </p:nvCxnSpPr>
        <p:spPr>
          <a:xfrm flipH="1">
            <a:off x="3951514" y="2605282"/>
            <a:ext cx="6705600" cy="143331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Düz Ok Bağlayıcısı 18">
            <a:extLst>
              <a:ext uri="{FF2B5EF4-FFF2-40B4-BE49-F238E27FC236}">
                <a16:creationId xmlns:a16="http://schemas.microsoft.com/office/drawing/2014/main" id="{BB6FBF00-A612-F456-F608-6BA22E851CE0}"/>
              </a:ext>
            </a:extLst>
          </p:cNvPr>
          <p:cNvCxnSpPr/>
          <p:nvPr/>
        </p:nvCxnSpPr>
        <p:spPr>
          <a:xfrm flipH="1">
            <a:off x="3712029" y="1513114"/>
            <a:ext cx="5170714" cy="968829"/>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Düz Ok Bağlayıcısı 20">
            <a:extLst>
              <a:ext uri="{FF2B5EF4-FFF2-40B4-BE49-F238E27FC236}">
                <a16:creationId xmlns:a16="http://schemas.microsoft.com/office/drawing/2014/main" id="{82769AC9-FAB4-3FC4-547E-0F152322ED06}"/>
              </a:ext>
            </a:extLst>
          </p:cNvPr>
          <p:cNvCxnSpPr/>
          <p:nvPr/>
        </p:nvCxnSpPr>
        <p:spPr>
          <a:xfrm flipH="1">
            <a:off x="3385457" y="1524000"/>
            <a:ext cx="3733800" cy="27214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03921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8F0EBF0A-0292-AAAD-1767-6584A3DE3B06}"/>
              </a:ext>
            </a:extLst>
          </p:cNvPr>
          <p:cNvSpPr>
            <a:spLocks noGrp="1"/>
          </p:cNvSpPr>
          <p:nvPr>
            <p:ph idx="1"/>
          </p:nvPr>
        </p:nvSpPr>
        <p:spPr>
          <a:xfrm>
            <a:off x="391886" y="359229"/>
            <a:ext cx="10961914" cy="5817734"/>
          </a:xfrm>
        </p:spPr>
        <p:txBody>
          <a:bodyPr/>
          <a:lstStyle/>
          <a:p>
            <a:endParaRPr lang="tr-TR" dirty="0"/>
          </a:p>
          <a:p>
            <a:endParaRPr lang="tr-TR" dirty="0"/>
          </a:p>
          <a:p>
            <a:r>
              <a:rPr lang="tr-TR" b="1" dirty="0"/>
              <a:t>Piyon</a:t>
            </a:r>
            <a:r>
              <a:rPr lang="tr-TR" dirty="0"/>
              <a:t>: Düz gider. tek kare ilerler. Çapraz yer.</a:t>
            </a:r>
          </a:p>
          <a:p>
            <a:r>
              <a:rPr lang="tr-TR" b="1" dirty="0"/>
              <a:t>Kale: </a:t>
            </a:r>
            <a:r>
              <a:rPr lang="tr-TR" dirty="0"/>
              <a:t>düz, geri, sağ veya sola gidebilir. </a:t>
            </a:r>
          </a:p>
          <a:p>
            <a:r>
              <a:rPr lang="tr-TR" dirty="0"/>
              <a:t>Birden fazla karede ilerleyebilir. Karşısındakini yiyebilir.</a:t>
            </a:r>
          </a:p>
          <a:p>
            <a:r>
              <a:rPr lang="tr-TR" b="1" dirty="0"/>
              <a:t>Fil: </a:t>
            </a:r>
            <a:r>
              <a:rPr lang="tr-TR" dirty="0"/>
              <a:t>Hep çapraz ilerler ve çapraz yer.</a:t>
            </a:r>
          </a:p>
          <a:p>
            <a:r>
              <a:rPr lang="tr-TR" b="1" dirty="0"/>
              <a:t>At:  </a:t>
            </a:r>
            <a:r>
              <a:rPr lang="tr-TR" dirty="0"/>
              <a:t>‘L’ çizer. Son karedeki taşı yer. Diğerlerinin üzerinden atlar.</a:t>
            </a:r>
          </a:p>
          <a:p>
            <a:r>
              <a:rPr lang="tr-TR" b="1" dirty="0"/>
              <a:t>Vezir: </a:t>
            </a:r>
            <a:r>
              <a:rPr lang="tr-TR" dirty="0"/>
              <a:t>Her yere gidebilir. Çapraz, düz veya geriye giderken taşları yer.</a:t>
            </a:r>
          </a:p>
          <a:p>
            <a:r>
              <a:rPr lang="tr-TR" b="1" dirty="0"/>
              <a:t>Şah: </a:t>
            </a:r>
            <a:r>
              <a:rPr lang="tr-TR" dirty="0"/>
              <a:t>Tek bir kare ilerler. Her yöne gider.</a:t>
            </a:r>
          </a:p>
          <a:p>
            <a:endParaRPr lang="tr-TR" dirty="0"/>
          </a:p>
        </p:txBody>
      </p:sp>
    </p:spTree>
    <p:extLst>
      <p:ext uri="{BB962C8B-B14F-4D97-AF65-F5344CB8AC3E}">
        <p14:creationId xmlns:p14="http://schemas.microsoft.com/office/powerpoint/2010/main" val="2267438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745231FD-D8D9-9C84-2CAC-FCEDB2A95BC0}"/>
              </a:ext>
            </a:extLst>
          </p:cNvPr>
          <p:cNvSpPr>
            <a:spLocks noGrp="1"/>
          </p:cNvSpPr>
          <p:nvPr>
            <p:ph idx="1"/>
          </p:nvPr>
        </p:nvSpPr>
        <p:spPr>
          <a:xfrm>
            <a:off x="272143" y="446314"/>
            <a:ext cx="11081657" cy="6074229"/>
          </a:xfrm>
        </p:spPr>
        <p:txBody>
          <a:bodyPr/>
          <a:lstStyle/>
          <a:p>
            <a:endParaRPr lang="tr-TR" dirty="0"/>
          </a:p>
        </p:txBody>
      </p:sp>
    </p:spTree>
    <p:extLst>
      <p:ext uri="{BB962C8B-B14F-4D97-AF65-F5344CB8AC3E}">
        <p14:creationId xmlns:p14="http://schemas.microsoft.com/office/powerpoint/2010/main" val="42252037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1A2D3023-0DCA-E27B-491B-007A2933F82A}"/>
              </a:ext>
            </a:extLst>
          </p:cNvPr>
          <p:cNvSpPr>
            <a:spLocks noGrp="1"/>
          </p:cNvSpPr>
          <p:nvPr>
            <p:ph idx="1"/>
          </p:nvPr>
        </p:nvSpPr>
        <p:spPr>
          <a:xfrm>
            <a:off x="228600" y="217714"/>
            <a:ext cx="11582400" cy="6346372"/>
          </a:xfrm>
        </p:spPr>
        <p:txBody>
          <a:bodyPr/>
          <a:lstStyle/>
          <a:p>
            <a:endParaRPr lang="tr-TR" dirty="0"/>
          </a:p>
          <a:p>
            <a:endParaRPr lang="tr-TR" dirty="0"/>
          </a:p>
          <a:p>
            <a:endParaRPr lang="tr-TR" dirty="0"/>
          </a:p>
          <a:p>
            <a:endParaRPr lang="tr-TR" dirty="0"/>
          </a:p>
        </p:txBody>
      </p:sp>
    </p:spTree>
    <p:extLst>
      <p:ext uri="{BB962C8B-B14F-4D97-AF65-F5344CB8AC3E}">
        <p14:creationId xmlns:p14="http://schemas.microsoft.com/office/powerpoint/2010/main" val="2289170412"/>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393</TotalTime>
  <Words>562</Words>
  <Application>Microsoft Office PowerPoint</Application>
  <PresentationFormat>Geniş ekran</PresentationFormat>
  <Paragraphs>99</Paragraphs>
  <Slides>19</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19</vt:i4>
      </vt:variant>
    </vt:vector>
  </HeadingPairs>
  <TitlesOfParts>
    <vt:vector size="23" baseType="lpstr">
      <vt:lpstr>Aptos</vt:lpstr>
      <vt:lpstr>Aptos Display</vt:lpstr>
      <vt:lpstr>Arial</vt:lpstr>
      <vt:lpstr>Office Teması</vt:lpstr>
      <vt:lpstr>Yetişkinler için Türkçe-B1</vt:lpstr>
      <vt:lpstr>A: Academic Use</vt:lpstr>
      <vt:lpstr>PowerPoint Sunusu</vt:lpstr>
      <vt:lpstr>PowerPoint Sunusu</vt:lpstr>
      <vt:lpstr>PowerPoint Sunusu</vt:lpstr>
      <vt:lpstr>PowerPoint Sunusu</vt:lpstr>
      <vt:lpstr>PowerPoint Sunusu</vt:lpstr>
      <vt:lpstr>B. For Travelers</vt:lpstr>
      <vt:lpstr>PowerPoint Sunusu</vt:lpstr>
      <vt:lpstr>PowerPoint Sunusu</vt:lpstr>
      <vt:lpstr>PowerPoint Sunusu</vt:lpstr>
      <vt:lpstr>PowerPoint Sunusu</vt:lpstr>
      <vt:lpstr>PowerPoint Sunusu</vt:lpstr>
      <vt:lpstr>C. For Hobbies</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Fatih Yalıner</dc:creator>
  <cp:lastModifiedBy>Fatih Yalıner</cp:lastModifiedBy>
  <cp:revision>1</cp:revision>
  <dcterms:created xsi:type="dcterms:W3CDTF">2026-01-31T11:24:24Z</dcterms:created>
  <dcterms:modified xsi:type="dcterms:W3CDTF">2026-01-31T17:57:27Z</dcterms:modified>
</cp:coreProperties>
</file>