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4" r:id="rId4"/>
    <p:sldId id="258" r:id="rId5"/>
    <p:sldId id="262" r:id="rId6"/>
    <p:sldId id="263" r:id="rId7"/>
    <p:sldId id="265" r:id="rId8"/>
    <p:sldId id="266" r:id="rId9"/>
    <p:sldId id="259" r:id="rId10"/>
    <p:sldId id="267" r:id="rId11"/>
    <p:sldId id="268" r:id="rId12"/>
    <p:sldId id="270" r:id="rId13"/>
    <p:sldId id="272" r:id="rId14"/>
    <p:sldId id="273" r:id="rId15"/>
    <p:sldId id="269" r:id="rId16"/>
    <p:sldId id="274" r:id="rId17"/>
    <p:sldId id="275" r:id="rId18"/>
    <p:sldId id="257" r:id="rId19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F4E4535-D74C-40A6-BA37-8698C8050DC9}" v="1" dt="2026-01-29T12:37:25.8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Orta Stil 2 - Vurgu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283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tih Yalıner" userId="8a31ce87a6ee19b0" providerId="LiveId" clId="{A5DE327F-7231-4540-A13F-B091995BBBBF}"/>
    <pc:docChg chg="modSld">
      <pc:chgData name="Fatih Yalıner" userId="8a31ce87a6ee19b0" providerId="LiveId" clId="{A5DE327F-7231-4540-A13F-B091995BBBBF}" dt="2026-01-29T12:37:37.708" v="6" actId="14100"/>
      <pc:docMkLst>
        <pc:docMk/>
      </pc:docMkLst>
      <pc:sldChg chg="addSp modSp mod">
        <pc:chgData name="Fatih Yalıner" userId="8a31ce87a6ee19b0" providerId="LiveId" clId="{A5DE327F-7231-4540-A13F-B091995BBBBF}" dt="2026-01-29T12:37:37.708" v="6" actId="14100"/>
        <pc:sldMkLst>
          <pc:docMk/>
          <pc:sldMk cId="1313464473" sldId="256"/>
        </pc:sldMkLst>
        <pc:picChg chg="add mod">
          <ac:chgData name="Fatih Yalıner" userId="8a31ce87a6ee19b0" providerId="LiveId" clId="{A5DE327F-7231-4540-A13F-B091995BBBBF}" dt="2026-01-29T12:37:37.708" v="6" actId="14100"/>
          <ac:picMkLst>
            <pc:docMk/>
            <pc:sldMk cId="1313464473" sldId="256"/>
            <ac:picMk id="5" creationId="{CCDE4566-1E44-2646-C58C-065F0958B16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6612CC79-41F5-8DCF-42A3-24BE07FF82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DF4A282C-D7BC-B1CA-D336-0B318E751D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94094F0F-B607-9FA8-6100-7B58A67D5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9049A-9CF2-4461-9C50-A09D1C1956E9}" type="datetimeFigureOut">
              <a:rPr lang="tr-TR" smtClean="0"/>
              <a:t>29.01.2026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59DFAC3B-8A9E-0BF6-655A-FB8FBB1A4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7520C220-88FE-921B-95D9-CEDFC2A4E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BF5C-ED09-47FB-B70E-21BF86C49B3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61612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2E2DF10-8B54-756C-4A0C-C8EC3A283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81898FB-B34C-9A28-F59B-3F9D8BECBE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C30D2672-2C2C-0E47-800D-4086D74B0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9049A-9CF2-4461-9C50-A09D1C1956E9}" type="datetimeFigureOut">
              <a:rPr lang="tr-TR" smtClean="0"/>
              <a:t>29.01.2026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5678DA85-3AF0-9778-DE99-F7C2ECBF7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7500B43F-676A-B5B7-A1FC-D6B09CB59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BF5C-ED09-47FB-B70E-21BF86C49B3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66486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C124FD5-3082-4B1D-E992-A76951A76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F2771999-AC5B-A02F-45D4-4C4DD33F99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A08C2CFB-54AE-18CC-58FB-384842B21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9049A-9CF2-4461-9C50-A09D1C1956E9}" type="datetimeFigureOut">
              <a:rPr lang="tr-TR" smtClean="0"/>
              <a:t>29.01.2026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C792CD42-766C-388F-098C-7934177CE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6819846-99EC-8D9E-B3FE-83BFD9968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BF5C-ED09-47FB-B70E-21BF86C49B3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59705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63EBA4B-3C63-C917-27F2-E8804B306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4A00ADE-4A62-75AB-146A-FD1BDB2612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E1F7E5A0-187A-C3D7-0791-B3803B7112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B851728C-1210-9E75-9A64-C7FF3682D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9049A-9CF2-4461-9C50-A09D1C1956E9}" type="datetimeFigureOut">
              <a:rPr lang="tr-TR" smtClean="0"/>
              <a:t>29.01.2026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1FB703E4-89F9-19FB-7F79-806232EB0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1D0AE1F6-EE38-F7F7-4021-3E967858A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BF5C-ED09-47FB-B70E-21BF86C49B3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74189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34BAE1A-AFF5-69EC-407A-E26743CD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E018716F-3524-F09B-C845-558FA86370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5F56522A-2B78-0DD3-11F2-F4FF3D0F4E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C04793BD-2E92-9A48-39D4-2D6E3D36A9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D3D75BB8-1EFE-EF80-2504-D67BF9F2F0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475E3744-6CD4-C9E3-A277-A3449D76F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9049A-9CF2-4461-9C50-A09D1C1956E9}" type="datetimeFigureOut">
              <a:rPr lang="tr-TR" smtClean="0"/>
              <a:t>29.01.2026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50257236-815E-3727-BF22-6B2CBB01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12EC67E8-4EE6-577F-471C-0C5989664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BF5C-ED09-47FB-B70E-21BF86C49B3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64898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20EFD3F-E1B8-3117-E15E-53117A4D8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EA08F9A2-9D2D-2579-0FC6-AB60D1D179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9049A-9CF2-4461-9C50-A09D1C1956E9}" type="datetimeFigureOut">
              <a:rPr lang="tr-TR" smtClean="0"/>
              <a:t>29.01.2026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DA578CB6-7677-BB86-5A2D-B03401995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6EA372B9-380B-CE36-36F4-BCFBC4F45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BF5C-ED09-47FB-B70E-21BF86C49B3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21606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DB5D2DC0-FC79-52A4-7F2E-C580A8D47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9049A-9CF2-4461-9C50-A09D1C1956E9}" type="datetimeFigureOut">
              <a:rPr lang="tr-TR" smtClean="0"/>
              <a:t>29.01.2026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A75927E4-CE6E-9DF1-45ED-9C34F926F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27975B02-87ED-500B-93BA-344CA330D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BF5C-ED09-47FB-B70E-21BF86C49B3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49880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77F3871-4C6D-A2D0-0326-C2DE60B10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FFF1F585-1B01-AB15-3C20-0BEA3A4559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E2C3073D-955E-09F2-5BAF-917516DE8B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82A8EC99-68B0-7014-04FF-0B0E67521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9049A-9CF2-4461-9C50-A09D1C1956E9}" type="datetimeFigureOut">
              <a:rPr lang="tr-TR" smtClean="0"/>
              <a:t>29.01.2026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78630150-0F13-1009-A3E7-16C7DB7B7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ABC98937-8483-2DE5-A211-24E407582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BF5C-ED09-47FB-B70E-21BF86C49B3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76498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6777A836-A036-ED51-6B21-423CA08CA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3DE90C9E-F4B9-359E-9CA1-99779485BF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37882979-EA3C-9BC1-EECC-E76AAF6AF0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C96E7011-FCFF-F893-CB95-0BEE36103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9049A-9CF2-4461-9C50-A09D1C1956E9}" type="datetimeFigureOut">
              <a:rPr lang="tr-TR" smtClean="0"/>
              <a:t>29.01.2026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93D8ABDF-69E8-F994-37A4-983578F5B2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56DBC357-7EC4-A39A-EFBD-11995435F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BF5C-ED09-47FB-B70E-21BF86C49B3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7710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415E165-46B1-AE0D-2840-FCC67AA9B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47AFDE46-7D89-DA9F-E9AA-CF2442C823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3307367-AB83-732B-6372-4C59F6B82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9049A-9CF2-4461-9C50-A09D1C1956E9}" type="datetimeFigureOut">
              <a:rPr lang="tr-TR" smtClean="0"/>
              <a:t>29.01.2026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C6C96A55-1B76-27E3-DC7D-2A130804A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7D61710-5EB0-868C-4BF3-814811880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BF5C-ED09-47FB-B70E-21BF86C49B3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07291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08B65399-B7D3-3ADC-A01E-0F0047616D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18E13F26-787B-B452-E0A3-BF1E1A49A6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D27BE341-2DED-6B4D-D8B4-424029590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9049A-9CF2-4461-9C50-A09D1C1956E9}" type="datetimeFigureOut">
              <a:rPr lang="tr-TR" smtClean="0"/>
              <a:t>29.01.2026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D977C7D5-CA70-0EAD-D594-BB2EF9ED3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FD241731-3DD9-E9E5-0536-A95FB7C4B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BF5C-ED09-47FB-B70E-21BF86C49B3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3760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AECC07E3-D95E-B5E9-1B40-D70102C4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BB126F4D-C2FD-8B2F-D2BC-6F559182FC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AC3C7CF3-E9B6-A597-64E4-71BB1A04AD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89049A-9CF2-4461-9C50-A09D1C1956E9}" type="datetimeFigureOut">
              <a:rPr lang="tr-TR" smtClean="0"/>
              <a:t>29.01.2026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4827B4C1-A48E-3DC0-42D3-F046724C97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53C1CBA-ED84-C9CA-7F18-8FAD3C8151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C7BF5C-ED09-47FB-B70E-21BF86C49B3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40419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16D5900-08DD-7F14-E43C-904C5678DD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solidFill>
            <a:schemeClr val="tx2">
              <a:lumMod val="50000"/>
              <a:lumOff val="50000"/>
            </a:schemeClr>
          </a:solidFill>
        </p:spPr>
        <p:txBody>
          <a:bodyPr/>
          <a:lstStyle/>
          <a:p>
            <a:r>
              <a:rPr lang="tr-TR" dirty="0"/>
              <a:t>Yetişkinler için Türkçe –A1-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CD6697AC-C32F-EFDA-520D-E0C69F5C90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tr-TR" dirty="0" err="1"/>
              <a:t>Example</a:t>
            </a:r>
            <a:r>
              <a:rPr lang="tr-TR" dirty="0"/>
              <a:t> </a:t>
            </a:r>
            <a:r>
              <a:rPr lang="tr-TR" dirty="0" err="1"/>
              <a:t>materials</a:t>
            </a:r>
            <a:endParaRPr lang="tr-TR" dirty="0"/>
          </a:p>
          <a:p>
            <a:pPr algn="just"/>
            <a:r>
              <a:rPr lang="tr-TR" dirty="0"/>
              <a:t>A: </a:t>
            </a:r>
            <a:r>
              <a:rPr lang="tr-TR" dirty="0" err="1"/>
              <a:t>Academic</a:t>
            </a:r>
            <a:r>
              <a:rPr lang="tr-TR" dirty="0"/>
              <a:t> </a:t>
            </a:r>
            <a:r>
              <a:rPr lang="tr-TR" dirty="0" err="1"/>
              <a:t>Use</a:t>
            </a:r>
            <a:r>
              <a:rPr lang="tr-TR" dirty="0"/>
              <a:t>   B: </a:t>
            </a:r>
            <a:r>
              <a:rPr lang="tr-TR" dirty="0" err="1"/>
              <a:t>For</a:t>
            </a:r>
            <a:r>
              <a:rPr lang="tr-TR" dirty="0"/>
              <a:t> </a:t>
            </a:r>
            <a:r>
              <a:rPr lang="tr-TR" dirty="0" err="1"/>
              <a:t>Travelers</a:t>
            </a:r>
            <a:r>
              <a:rPr lang="tr-TR" dirty="0"/>
              <a:t>     C: </a:t>
            </a:r>
            <a:r>
              <a:rPr lang="tr-TR" dirty="0" err="1"/>
              <a:t>For</a:t>
            </a:r>
            <a:r>
              <a:rPr lang="tr-TR" dirty="0"/>
              <a:t> </a:t>
            </a:r>
            <a:r>
              <a:rPr lang="tr-TR" dirty="0" err="1"/>
              <a:t>hobbies</a:t>
            </a:r>
            <a:endParaRPr lang="tr-TR" dirty="0"/>
          </a:p>
          <a:p>
            <a:endParaRPr lang="tr-TR" dirty="0"/>
          </a:p>
        </p:txBody>
      </p:sp>
      <p:pic>
        <p:nvPicPr>
          <p:cNvPr id="5" name="Resim 4" descr="metin, yazı tipi, logo, grafik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CCDE4566-1E44-2646-C58C-065F0958B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14" y="4713514"/>
            <a:ext cx="2057400" cy="1890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464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6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763391CD-AD24-C694-4DE0-1BC4F94B4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4824" y="735106"/>
            <a:ext cx="10053763" cy="292847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A: Academic Use</a:t>
            </a:r>
          </a:p>
        </p:txBody>
      </p:sp>
    </p:spTree>
    <p:extLst>
      <p:ext uri="{BB962C8B-B14F-4D97-AF65-F5344CB8AC3E}">
        <p14:creationId xmlns:p14="http://schemas.microsoft.com/office/powerpoint/2010/main" val="2627075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3F2A1BF-155F-101B-DF18-7C02040E08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971" y="141514"/>
            <a:ext cx="10874829" cy="6455229"/>
          </a:xfrm>
        </p:spPr>
        <p:txBody>
          <a:bodyPr/>
          <a:lstStyle/>
          <a:p>
            <a:endParaRPr lang="tr-TR" dirty="0"/>
          </a:p>
          <a:p>
            <a:r>
              <a:rPr lang="tr-TR" b="1" dirty="0"/>
              <a:t>TANIŞMA/ SELAMLAŞMA/ VEDALAŞMA</a:t>
            </a:r>
          </a:p>
          <a:p>
            <a:endParaRPr lang="tr-TR" dirty="0"/>
          </a:p>
          <a:p>
            <a:r>
              <a:rPr lang="tr-TR" dirty="0"/>
              <a:t>Merhaba</a:t>
            </a:r>
          </a:p>
          <a:p>
            <a:r>
              <a:rPr lang="tr-TR" dirty="0"/>
              <a:t>Nasılsın/nasılsın</a:t>
            </a:r>
            <a:r>
              <a:rPr lang="tr-TR" dirty="0">
                <a:solidFill>
                  <a:schemeClr val="accent2"/>
                </a:solidFill>
              </a:rPr>
              <a:t>ız</a:t>
            </a:r>
          </a:p>
          <a:p>
            <a:r>
              <a:rPr lang="tr-TR" dirty="0"/>
              <a:t>Adın/ adın</a:t>
            </a:r>
            <a:r>
              <a:rPr lang="tr-TR" dirty="0">
                <a:solidFill>
                  <a:schemeClr val="accent2"/>
                </a:solidFill>
              </a:rPr>
              <a:t>ız</a:t>
            </a:r>
          </a:p>
          <a:p>
            <a:r>
              <a:rPr lang="tr-TR" dirty="0"/>
              <a:t>Teşekkür ederim.</a:t>
            </a:r>
          </a:p>
          <a:p>
            <a:r>
              <a:rPr lang="tr-TR" dirty="0"/>
              <a:t>Memnun oldum.</a:t>
            </a:r>
          </a:p>
          <a:p>
            <a:r>
              <a:rPr lang="tr-TR" dirty="0"/>
              <a:t>Görüşmek üzere/ hoşça kal/ kendinize iyi bakın.</a:t>
            </a:r>
          </a:p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5112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377C441-3CA8-ADE2-8DB4-1B911D9548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572" y="489857"/>
            <a:ext cx="4557098" cy="5703710"/>
          </a:xfrm>
        </p:spPr>
        <p:txBody>
          <a:bodyPr>
            <a:normAutofit/>
          </a:bodyPr>
          <a:lstStyle/>
          <a:p>
            <a:endParaRPr lang="tr-TR" sz="2200" dirty="0"/>
          </a:p>
          <a:p>
            <a:endParaRPr lang="tr-TR" sz="2200" dirty="0"/>
          </a:p>
          <a:p>
            <a:r>
              <a:rPr lang="tr-TR" dirty="0"/>
              <a:t>(soldaki kişi) Ahmet: Kıbrıslı.</a:t>
            </a:r>
          </a:p>
          <a:p>
            <a:endParaRPr lang="tr-TR" dirty="0"/>
          </a:p>
          <a:p>
            <a:r>
              <a:rPr lang="tr-TR" dirty="0"/>
              <a:t>(sağdaki kişi) George: Kenyalı</a:t>
            </a:r>
            <a:r>
              <a:rPr lang="tr-TR" sz="2200" dirty="0"/>
              <a:t>.</a:t>
            </a:r>
          </a:p>
          <a:p>
            <a:endParaRPr lang="tr-TR" sz="2200" dirty="0"/>
          </a:p>
          <a:p>
            <a:endParaRPr lang="tr-TR" sz="2200" dirty="0"/>
          </a:p>
          <a:p>
            <a:endParaRPr lang="tr-TR" sz="2200" dirty="0"/>
          </a:p>
        </p:txBody>
      </p:sp>
      <p:pic>
        <p:nvPicPr>
          <p:cNvPr id="5" name="Resim 4" descr="kişi, şahıs, giyim, adam, insan, insan yüzü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09C12221-4379-8104-8C70-DDC67B52DF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73" r="14074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96173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56EF28A-6D89-18A0-3CD3-DF3A8050EB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286" y="283029"/>
            <a:ext cx="11190514" cy="5893934"/>
          </a:xfrm>
        </p:spPr>
        <p:txBody>
          <a:bodyPr/>
          <a:lstStyle/>
          <a:p>
            <a:endParaRPr lang="tr-TR" dirty="0"/>
          </a:p>
          <a:p>
            <a:r>
              <a:rPr lang="tr-TR" b="1" dirty="0"/>
              <a:t>Ahmet kimdir?</a:t>
            </a:r>
          </a:p>
          <a:p>
            <a:endParaRPr lang="tr-TR" dirty="0"/>
          </a:p>
          <a:p>
            <a:r>
              <a:rPr lang="tr-TR" dirty="0"/>
              <a:t>Ahmet, 1990 yılında Kıbrıs’ta (Lefkoşa’da) doğdu. Babası Kıbrıs Elektrik Kurumu’nda müdür. Annesi ev hanımı. Ahmet, Amerika’da yaşıyor. Dünya Gazetesi’nde müdür. </a:t>
            </a:r>
          </a:p>
          <a:p>
            <a:endParaRPr lang="tr-TR" dirty="0"/>
          </a:p>
          <a:p>
            <a:r>
              <a:rPr lang="tr-TR" b="1" dirty="0"/>
              <a:t>George kimdir?</a:t>
            </a:r>
          </a:p>
          <a:p>
            <a:r>
              <a:rPr lang="tr-TR" dirty="0"/>
              <a:t>George, 1989 yılında Kenya’da (Nairobi’de) doğdu. Babası kimya öğretmeni. Annesi matematik öğretmeni. George da Amerika’da yaşıyor. George, Dünya Gazetesi’nde gazeteci.</a:t>
            </a:r>
          </a:p>
        </p:txBody>
      </p:sp>
    </p:spTree>
    <p:extLst>
      <p:ext uri="{BB962C8B-B14F-4D97-AF65-F5344CB8AC3E}">
        <p14:creationId xmlns:p14="http://schemas.microsoft.com/office/powerpoint/2010/main" val="1103480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2590183-CF01-6F6C-B7A8-C0D271B9E9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486" y="388710"/>
            <a:ext cx="11114314" cy="6099175"/>
          </a:xfrm>
        </p:spPr>
        <p:txBody>
          <a:bodyPr/>
          <a:lstStyle/>
          <a:p>
            <a:r>
              <a:rPr lang="tr-TR" b="1" dirty="0"/>
              <a:t>İlk tanışma:</a:t>
            </a:r>
          </a:p>
          <a:p>
            <a:endParaRPr lang="tr-TR" dirty="0"/>
          </a:p>
          <a:p>
            <a:r>
              <a:rPr lang="tr-TR" dirty="0">
                <a:solidFill>
                  <a:schemeClr val="accent1"/>
                </a:solidFill>
              </a:rPr>
              <a:t>A:</a:t>
            </a:r>
            <a:r>
              <a:rPr lang="tr-TR" dirty="0"/>
              <a:t> Merhaba. Nasılsın</a:t>
            </a:r>
            <a:r>
              <a:rPr lang="tr-TR" dirty="0">
                <a:solidFill>
                  <a:schemeClr val="accent2"/>
                </a:solidFill>
              </a:rPr>
              <a:t>ız</a:t>
            </a:r>
            <a:r>
              <a:rPr lang="tr-TR" dirty="0"/>
              <a:t>?</a:t>
            </a:r>
          </a:p>
          <a:p>
            <a:r>
              <a:rPr lang="tr-TR" dirty="0">
                <a:solidFill>
                  <a:schemeClr val="accent3">
                    <a:lumMod val="75000"/>
                  </a:schemeClr>
                </a:solidFill>
              </a:rPr>
              <a:t>G:</a:t>
            </a:r>
            <a:r>
              <a:rPr lang="tr-TR" dirty="0"/>
              <a:t> Merhaba. Teşekkür ederim, iyiyim. </a:t>
            </a:r>
            <a:r>
              <a:rPr lang="tr-TR" u="sng" dirty="0"/>
              <a:t>Siz</a:t>
            </a:r>
            <a:r>
              <a:rPr lang="tr-TR" dirty="0"/>
              <a:t> nasılsın</a:t>
            </a:r>
            <a:r>
              <a:rPr lang="tr-TR" dirty="0">
                <a:solidFill>
                  <a:schemeClr val="accent2"/>
                </a:solidFill>
              </a:rPr>
              <a:t>ız</a:t>
            </a:r>
            <a:r>
              <a:rPr lang="tr-TR" dirty="0"/>
              <a:t>?</a:t>
            </a:r>
          </a:p>
          <a:p>
            <a:r>
              <a:rPr lang="tr-TR" dirty="0">
                <a:solidFill>
                  <a:schemeClr val="accent1">
                    <a:lumMod val="75000"/>
                  </a:schemeClr>
                </a:solidFill>
              </a:rPr>
              <a:t>A:</a:t>
            </a:r>
            <a:r>
              <a:rPr lang="tr-TR" dirty="0"/>
              <a:t> Teşekkür ederim. ben </a:t>
            </a:r>
            <a:r>
              <a:rPr lang="tr-TR" dirty="0">
                <a:solidFill>
                  <a:schemeClr val="accent5">
                    <a:lumMod val="75000"/>
                  </a:schemeClr>
                </a:solidFill>
              </a:rPr>
              <a:t>de</a:t>
            </a:r>
            <a:r>
              <a:rPr lang="tr-TR" dirty="0"/>
              <a:t> iyiyim. </a:t>
            </a:r>
            <a:r>
              <a:rPr lang="tr-TR" u="sng" dirty="0"/>
              <a:t>Siz</a:t>
            </a:r>
            <a:r>
              <a:rPr lang="tr-TR" dirty="0"/>
              <a:t>in adın</a:t>
            </a:r>
            <a:r>
              <a:rPr lang="tr-TR" dirty="0">
                <a:solidFill>
                  <a:schemeClr val="accent2"/>
                </a:solidFill>
              </a:rPr>
              <a:t>ız</a:t>
            </a:r>
            <a:r>
              <a:rPr lang="tr-TR" dirty="0"/>
              <a:t> ne?</a:t>
            </a:r>
          </a:p>
          <a:p>
            <a:r>
              <a:rPr lang="tr-TR" dirty="0">
                <a:solidFill>
                  <a:schemeClr val="accent3">
                    <a:lumMod val="75000"/>
                  </a:schemeClr>
                </a:solidFill>
              </a:rPr>
              <a:t>G:</a:t>
            </a:r>
            <a:r>
              <a:rPr lang="tr-TR" dirty="0"/>
              <a:t> Benim adım George. </a:t>
            </a:r>
            <a:r>
              <a:rPr lang="tr-TR" u="sng" dirty="0"/>
              <a:t>Siz</a:t>
            </a:r>
            <a:r>
              <a:rPr lang="tr-TR" dirty="0"/>
              <a:t>in adın</a:t>
            </a:r>
            <a:r>
              <a:rPr lang="tr-TR" dirty="0">
                <a:solidFill>
                  <a:schemeClr val="accent2"/>
                </a:solidFill>
              </a:rPr>
              <a:t>ız</a:t>
            </a:r>
            <a:r>
              <a:rPr lang="tr-TR" dirty="0"/>
              <a:t> ne?</a:t>
            </a:r>
          </a:p>
          <a:p>
            <a:r>
              <a:rPr lang="tr-TR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A:</a:t>
            </a:r>
            <a:r>
              <a:rPr lang="tr-TR" dirty="0"/>
              <a:t> Benim adım Ahmet. </a:t>
            </a:r>
            <a:r>
              <a:rPr lang="tr-TR" dirty="0">
                <a:solidFill>
                  <a:schemeClr val="accent1">
                    <a:lumMod val="75000"/>
                  </a:schemeClr>
                </a:solidFill>
              </a:rPr>
              <a:t>Tanıştığımıza memnun oldum</a:t>
            </a:r>
            <a:r>
              <a:rPr lang="tr-TR" dirty="0"/>
              <a:t>.</a:t>
            </a:r>
          </a:p>
          <a:p>
            <a:r>
              <a:rPr lang="tr-TR" dirty="0">
                <a:solidFill>
                  <a:schemeClr val="accent3">
                    <a:lumMod val="75000"/>
                  </a:schemeClr>
                </a:solidFill>
              </a:rPr>
              <a:t>G:</a:t>
            </a:r>
            <a:r>
              <a:rPr lang="tr-TR" dirty="0"/>
              <a:t> Ben </a:t>
            </a:r>
            <a:r>
              <a:rPr lang="tr-TR" dirty="0">
                <a:solidFill>
                  <a:schemeClr val="accent5">
                    <a:lumMod val="75000"/>
                  </a:schemeClr>
                </a:solidFill>
              </a:rPr>
              <a:t>de</a:t>
            </a:r>
            <a:r>
              <a:rPr lang="tr-TR" dirty="0"/>
              <a:t> </a:t>
            </a:r>
            <a:r>
              <a:rPr lang="tr-TR" dirty="0">
                <a:solidFill>
                  <a:schemeClr val="accent1">
                    <a:lumMod val="75000"/>
                  </a:schemeClr>
                </a:solidFill>
              </a:rPr>
              <a:t>tanıştığımıza memnun oldum</a:t>
            </a:r>
            <a:r>
              <a:rPr lang="tr-TR" dirty="0"/>
              <a:t>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03230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1A7D7D2-B466-29EF-944A-014AFF785E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371" y="402770"/>
            <a:ext cx="11103429" cy="6161315"/>
          </a:xfrm>
        </p:spPr>
        <p:txBody>
          <a:bodyPr/>
          <a:lstStyle/>
          <a:p>
            <a:endParaRPr lang="tr-TR" dirty="0"/>
          </a:p>
          <a:p>
            <a:r>
              <a:rPr lang="tr-TR" dirty="0"/>
              <a:t>1- Nasılsınız?</a:t>
            </a:r>
          </a:p>
          <a:p>
            <a:r>
              <a:rPr lang="tr-TR" dirty="0"/>
              <a:t>     -----x--------          x, nedir?</a:t>
            </a:r>
          </a:p>
          <a:p>
            <a:endParaRPr lang="tr-TR" dirty="0"/>
          </a:p>
          <a:p>
            <a:r>
              <a:rPr lang="tr-TR" dirty="0"/>
              <a:t>A) Benim adım George </a:t>
            </a:r>
          </a:p>
          <a:p>
            <a:r>
              <a:rPr lang="tr-TR" dirty="0"/>
              <a:t>B) İyiyim, teşekkür ederim.</a:t>
            </a:r>
          </a:p>
          <a:p>
            <a:r>
              <a:rPr lang="tr-TR" dirty="0"/>
              <a:t>C) Memnun oldum.</a:t>
            </a:r>
          </a:p>
          <a:p>
            <a:r>
              <a:rPr lang="tr-TR" dirty="0"/>
              <a:t>D) Görüşmek üzere.</a:t>
            </a:r>
          </a:p>
        </p:txBody>
      </p:sp>
    </p:spTree>
    <p:extLst>
      <p:ext uri="{BB962C8B-B14F-4D97-AF65-F5344CB8AC3E}">
        <p14:creationId xmlns:p14="http://schemas.microsoft.com/office/powerpoint/2010/main" val="4094869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656FBF7-91E1-A34B-DB54-CB11936F61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143" y="195943"/>
            <a:ext cx="11081657" cy="6313714"/>
          </a:xfrm>
        </p:spPr>
        <p:txBody>
          <a:bodyPr/>
          <a:lstStyle/>
          <a:p>
            <a:endParaRPr lang="tr-TR" dirty="0"/>
          </a:p>
          <a:p>
            <a:endParaRPr lang="tr-TR" dirty="0"/>
          </a:p>
          <a:p>
            <a:r>
              <a:rPr lang="tr-TR" b="1" dirty="0"/>
              <a:t>İkinci örnek:</a:t>
            </a:r>
          </a:p>
        </p:txBody>
      </p:sp>
    </p:spTree>
    <p:extLst>
      <p:ext uri="{BB962C8B-B14F-4D97-AF65-F5344CB8AC3E}">
        <p14:creationId xmlns:p14="http://schemas.microsoft.com/office/powerpoint/2010/main" val="6759776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9AB3D5B-7FB9-46C1-A977-4670EEC0B5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522514"/>
            <a:ext cx="4243589" cy="5671053"/>
          </a:xfrm>
        </p:spPr>
        <p:txBody>
          <a:bodyPr>
            <a:normAutofit/>
          </a:bodyPr>
          <a:lstStyle/>
          <a:p>
            <a:endParaRPr lang="tr-TR" sz="2200" dirty="0"/>
          </a:p>
          <a:p>
            <a:pPr marL="0" indent="0">
              <a:buNone/>
            </a:pPr>
            <a:r>
              <a:rPr lang="tr-TR" sz="2400" dirty="0"/>
              <a:t>Burası Amsterdam. Amsterdam, çok güzel bir şehir. Burada renkler çok güzel. </a:t>
            </a:r>
          </a:p>
          <a:p>
            <a:pPr marL="0" indent="0">
              <a:buNone/>
            </a:pPr>
            <a:endParaRPr lang="tr-TR" sz="2400" dirty="0"/>
          </a:p>
          <a:p>
            <a:pPr marL="0" indent="0">
              <a:buNone/>
            </a:pPr>
            <a:endParaRPr lang="tr-TR" sz="2400" dirty="0"/>
          </a:p>
          <a:p>
            <a:pPr marL="0" indent="0">
              <a:buNone/>
            </a:pPr>
            <a:r>
              <a:rPr lang="tr-TR" sz="2400" b="1" dirty="0"/>
              <a:t>Fotoğrafta hangi renkler var?</a:t>
            </a:r>
            <a:br>
              <a:rPr lang="tr-TR" sz="2400" b="1" dirty="0"/>
            </a:br>
            <a:endParaRPr lang="tr-TR" sz="2400" b="1" dirty="0"/>
          </a:p>
          <a:p>
            <a:pPr marL="0" indent="0">
              <a:buNone/>
            </a:pPr>
            <a:endParaRPr lang="tr-TR" sz="2400" dirty="0"/>
          </a:p>
        </p:txBody>
      </p:sp>
      <p:pic>
        <p:nvPicPr>
          <p:cNvPr id="7" name="Resim 6" descr="dış mekan, bina, gökyüzü, ağaç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4272EFC5-D333-4CDB-D7F8-410075E702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73" r="14474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786333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989CE51-74A1-E01F-1468-2FF632FCB671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  <a:lumOff val="50000"/>
            </a:schemeClr>
          </a:solidFill>
        </p:spPr>
        <p:txBody>
          <a:bodyPr/>
          <a:lstStyle/>
          <a:p>
            <a:r>
              <a:rPr lang="tr-TR" dirty="0"/>
              <a:t>B-</a:t>
            </a:r>
            <a:r>
              <a:rPr lang="tr-TR" dirty="0" err="1"/>
              <a:t>For</a:t>
            </a:r>
            <a:r>
              <a:rPr lang="tr-TR" dirty="0"/>
              <a:t> </a:t>
            </a:r>
            <a:r>
              <a:rPr lang="tr-TR" dirty="0" err="1"/>
              <a:t>Travelers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7687371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7B4ACB7-B6A2-CB1E-FE52-72BB2ABF60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714" y="163286"/>
            <a:ext cx="5092463" cy="65532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r-TR" dirty="0"/>
          </a:p>
          <a:p>
            <a:r>
              <a:rPr lang="tr-TR" dirty="0"/>
              <a:t>Merhaba. </a:t>
            </a:r>
          </a:p>
          <a:p>
            <a:r>
              <a:rPr lang="tr-TR" dirty="0"/>
              <a:t>Benim adım Robert. Polonyalıyım.</a:t>
            </a:r>
          </a:p>
          <a:p>
            <a:endParaRPr lang="tr-TR" dirty="0"/>
          </a:p>
          <a:p>
            <a:r>
              <a:rPr lang="tr-TR" dirty="0"/>
              <a:t>24 (yirmi dört) yaşındayım.</a:t>
            </a:r>
          </a:p>
          <a:p>
            <a:r>
              <a:rPr lang="tr-TR" dirty="0"/>
              <a:t>Ben gezginim. </a:t>
            </a:r>
          </a:p>
          <a:p>
            <a:r>
              <a:rPr lang="tr-TR" dirty="0"/>
              <a:t>Bugüne kadar 5 (beş) farklı ülkeye gittim. 15 (on beş) şehri (</a:t>
            </a:r>
            <a:r>
              <a:rPr lang="tr-TR" dirty="0" err="1"/>
              <a:t>şehiri</a:t>
            </a:r>
            <a:r>
              <a:rPr lang="tr-TR" dirty="0"/>
              <a:t>) gezdim.</a:t>
            </a:r>
          </a:p>
          <a:p>
            <a:r>
              <a:rPr lang="tr-TR" dirty="0"/>
              <a:t>Gezdiğim ülkeler: Türkiye, İngiltere, İrlanda, Japonya, Rusya. </a:t>
            </a:r>
          </a:p>
          <a:p>
            <a:endParaRPr lang="tr-TR" dirty="0"/>
          </a:p>
          <a:p>
            <a:endParaRPr lang="tr-TR" dirty="0"/>
          </a:p>
        </p:txBody>
      </p:sp>
      <p:pic>
        <p:nvPicPr>
          <p:cNvPr id="9" name="Resim 8" descr="insan yüzü, adam, insan, çizim, giyim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36B2161F-0FBC-C35F-8C20-1C09CC625B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" r="-1" b="33225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970028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8376F0E-1B63-567D-8EA2-F66CB134C5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714" y="337457"/>
            <a:ext cx="11136086" cy="6193972"/>
          </a:xfrm>
        </p:spPr>
        <p:txBody>
          <a:bodyPr/>
          <a:lstStyle/>
          <a:p>
            <a:endParaRPr lang="tr-TR" dirty="0"/>
          </a:p>
          <a:p>
            <a:endParaRPr lang="tr-TR" dirty="0"/>
          </a:p>
          <a:p>
            <a:r>
              <a:rPr lang="tr-TR" dirty="0"/>
              <a:t>Robert nereli?</a:t>
            </a:r>
          </a:p>
          <a:p>
            <a:endParaRPr lang="tr-TR" dirty="0"/>
          </a:p>
          <a:p>
            <a:endParaRPr lang="tr-TR" dirty="0"/>
          </a:p>
          <a:p>
            <a:r>
              <a:rPr lang="tr-TR" dirty="0"/>
              <a:t>Robert hangi ülkelere gitti?</a:t>
            </a:r>
          </a:p>
          <a:p>
            <a:endParaRPr lang="tr-TR" dirty="0"/>
          </a:p>
          <a:p>
            <a:endParaRPr lang="tr-TR" dirty="0"/>
          </a:p>
          <a:p>
            <a:r>
              <a:rPr lang="tr-TR" dirty="0"/>
              <a:t>Robert’ın mesleği ne?</a:t>
            </a:r>
          </a:p>
          <a:p>
            <a:endParaRPr lang="tr-TR" dirty="0"/>
          </a:p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934288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A99DE8B6-BCC1-85C9-0FCF-0F2473E0E1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829" y="250370"/>
            <a:ext cx="11146971" cy="6313715"/>
          </a:xfrm>
        </p:spPr>
        <p:txBody>
          <a:bodyPr/>
          <a:lstStyle/>
          <a:p>
            <a:endParaRPr lang="tr-TR" dirty="0"/>
          </a:p>
          <a:p>
            <a:pPr marL="0" indent="0">
              <a:buNone/>
            </a:pPr>
            <a:endParaRPr lang="tr-TR" dirty="0"/>
          </a:p>
        </p:txBody>
      </p:sp>
      <p:graphicFrame>
        <p:nvGraphicFramePr>
          <p:cNvPr id="5" name="Tablo 4">
            <a:extLst>
              <a:ext uri="{FF2B5EF4-FFF2-40B4-BE49-F238E27FC236}">
                <a16:creationId xmlns:a16="http://schemas.microsoft.com/office/drawing/2014/main" id="{F04BAA7D-2D44-16FC-0F39-8B5E16728A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4479106"/>
              </p:ext>
            </p:extLst>
          </p:nvPr>
        </p:nvGraphicFramePr>
        <p:xfrm>
          <a:off x="1019628" y="642257"/>
          <a:ext cx="8128000" cy="5301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90997752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087166236"/>
                    </a:ext>
                  </a:extLst>
                </a:gridCol>
              </a:tblGrid>
              <a:tr h="883557">
                <a:tc>
                  <a:txBody>
                    <a:bodyPr/>
                    <a:lstStyle/>
                    <a:p>
                      <a:endParaRPr lang="tr-TR" sz="2400" dirty="0"/>
                    </a:p>
                    <a:p>
                      <a:r>
                        <a:rPr lang="tr-TR" sz="2400" dirty="0"/>
                        <a:t>  Tekil kişi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2400" dirty="0"/>
                    </a:p>
                    <a:p>
                      <a:r>
                        <a:rPr lang="tr-TR" sz="2400" dirty="0"/>
                        <a:t> Çoğul kişi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6029987"/>
                  </a:ext>
                </a:extLst>
              </a:tr>
              <a:tr h="883557">
                <a:tc>
                  <a:txBody>
                    <a:bodyPr/>
                    <a:lstStyle/>
                    <a:p>
                      <a:r>
                        <a:rPr lang="tr-TR" sz="240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Ben</a:t>
                      </a:r>
                      <a:r>
                        <a:rPr lang="tr-TR" sz="2400" dirty="0"/>
                        <a:t>        gezgin</a:t>
                      </a:r>
                      <a:r>
                        <a:rPr lang="tr-TR" sz="2400" dirty="0">
                          <a:solidFill>
                            <a:schemeClr val="accent5"/>
                          </a:solidFill>
                        </a:rPr>
                        <a:t>im</a:t>
                      </a:r>
                    </a:p>
                    <a:p>
                      <a:endParaRPr lang="tr-T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Biz</a:t>
                      </a:r>
                      <a:r>
                        <a:rPr lang="tr-TR" sz="2400" dirty="0"/>
                        <a:t>   gezgin</a:t>
                      </a:r>
                      <a:r>
                        <a:rPr lang="tr-TR" sz="2400" dirty="0">
                          <a:solidFill>
                            <a:schemeClr val="accent3"/>
                          </a:solidFill>
                        </a:rPr>
                        <a:t>iz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0143988"/>
                  </a:ext>
                </a:extLst>
              </a:tr>
              <a:tr h="883557">
                <a:tc>
                  <a:txBody>
                    <a:bodyPr/>
                    <a:lstStyle/>
                    <a:p>
                      <a:r>
                        <a:rPr lang="tr-TR" sz="240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Sen</a:t>
                      </a:r>
                      <a:r>
                        <a:rPr lang="tr-TR" sz="2400" dirty="0"/>
                        <a:t>         gezgin</a:t>
                      </a:r>
                      <a:r>
                        <a:rPr lang="tr-TR" sz="2400" dirty="0">
                          <a:solidFill>
                            <a:schemeClr val="accent5"/>
                          </a:solidFill>
                        </a:rPr>
                        <a:t>sin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Siz</a:t>
                      </a:r>
                      <a:r>
                        <a:rPr lang="tr-TR" sz="2400" dirty="0"/>
                        <a:t> gezginsin</a:t>
                      </a:r>
                      <a:r>
                        <a:rPr lang="tr-TR" sz="2400" dirty="0">
                          <a:solidFill>
                            <a:schemeClr val="accent3"/>
                          </a:solidFill>
                        </a:rPr>
                        <a:t>iz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435657"/>
                  </a:ext>
                </a:extLst>
              </a:tr>
              <a:tr h="883557">
                <a:tc>
                  <a:txBody>
                    <a:bodyPr/>
                    <a:lstStyle/>
                    <a:p>
                      <a:r>
                        <a:rPr lang="tr-TR" sz="240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O</a:t>
                      </a:r>
                      <a:r>
                        <a:rPr lang="tr-TR" sz="2400" dirty="0"/>
                        <a:t>              gezgin (</a:t>
                      </a:r>
                      <a:r>
                        <a:rPr lang="tr-TR" sz="2400" dirty="0">
                          <a:solidFill>
                            <a:schemeClr val="accent5"/>
                          </a:solidFill>
                        </a:rPr>
                        <a:t>x</a:t>
                      </a:r>
                      <a:r>
                        <a:rPr lang="tr-TR" sz="24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Onlar</a:t>
                      </a:r>
                      <a:r>
                        <a:rPr lang="tr-TR" sz="2400" dirty="0"/>
                        <a:t> gezgin</a:t>
                      </a:r>
                      <a:r>
                        <a:rPr lang="tr-TR" sz="2400" dirty="0">
                          <a:solidFill>
                            <a:schemeClr val="accent3"/>
                          </a:solidFill>
                        </a:rPr>
                        <a:t>ler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9036080"/>
                  </a:ext>
                </a:extLst>
              </a:tr>
              <a:tr h="883557">
                <a:tc>
                  <a:txBody>
                    <a:bodyPr/>
                    <a:lstStyle/>
                    <a:p>
                      <a:endParaRPr lang="tr-TR" sz="2400" dirty="0"/>
                    </a:p>
                    <a:p>
                      <a:endParaRPr lang="tr-T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1229276"/>
                  </a:ext>
                </a:extLst>
              </a:tr>
              <a:tr h="883557">
                <a:tc>
                  <a:txBody>
                    <a:bodyPr/>
                    <a:lstStyle/>
                    <a:p>
                      <a:endParaRPr lang="tr-T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3837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10615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644F769-DDEB-BEAF-8CC7-724A5419FF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458" y="424543"/>
            <a:ext cx="4546212" cy="576902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r-TR" sz="2200" dirty="0"/>
          </a:p>
          <a:p>
            <a:pPr marL="0" indent="0">
              <a:buNone/>
            </a:pPr>
            <a:r>
              <a:rPr lang="tr-TR" sz="2200" dirty="0"/>
              <a:t>YÖNLER</a:t>
            </a:r>
          </a:p>
          <a:p>
            <a:pPr marL="0" indent="0">
              <a:buNone/>
            </a:pPr>
            <a:endParaRPr lang="tr-TR" sz="2200" dirty="0"/>
          </a:p>
          <a:p>
            <a:pPr marL="0" indent="0">
              <a:buNone/>
            </a:pPr>
            <a:r>
              <a:rPr lang="tr-TR" sz="2200" dirty="0"/>
              <a:t>Top masa</a:t>
            </a:r>
            <a:r>
              <a:rPr lang="tr-TR" sz="2200" dirty="0">
                <a:solidFill>
                  <a:schemeClr val="accent1"/>
                </a:solidFill>
              </a:rPr>
              <a:t>nın</a:t>
            </a:r>
            <a:r>
              <a:rPr lang="tr-TR" sz="2200" dirty="0"/>
              <a:t> </a:t>
            </a:r>
            <a:r>
              <a:rPr lang="tr-TR" sz="2200" dirty="0">
                <a:solidFill>
                  <a:schemeClr val="accent3"/>
                </a:solidFill>
              </a:rPr>
              <a:t>alt</a:t>
            </a:r>
            <a:r>
              <a:rPr lang="tr-TR" sz="2200" dirty="0"/>
              <a:t>ında.</a:t>
            </a:r>
          </a:p>
          <a:p>
            <a:pPr marL="0" indent="0">
              <a:buNone/>
            </a:pPr>
            <a:endParaRPr lang="tr-TR" sz="2200" dirty="0"/>
          </a:p>
          <a:p>
            <a:pPr marL="0" indent="0">
              <a:buNone/>
            </a:pPr>
            <a:endParaRPr lang="tr-TR" sz="2200" dirty="0"/>
          </a:p>
          <a:p>
            <a:pPr marL="0" indent="0">
              <a:buNone/>
            </a:pPr>
            <a:r>
              <a:rPr lang="tr-TR" sz="2200" dirty="0"/>
              <a:t>Top </a:t>
            </a:r>
            <a:r>
              <a:rPr lang="tr-TR" sz="2200" dirty="0">
                <a:solidFill>
                  <a:schemeClr val="accent3"/>
                </a:solidFill>
              </a:rPr>
              <a:t>yukarı</a:t>
            </a:r>
            <a:r>
              <a:rPr lang="tr-TR" sz="2200" dirty="0"/>
              <a:t>da mı? </a:t>
            </a:r>
          </a:p>
          <a:p>
            <a:pPr marL="0" indent="0">
              <a:buNone/>
            </a:pPr>
            <a:r>
              <a:rPr lang="tr-TR" sz="2200" dirty="0"/>
              <a:t>Hayır. Top </a:t>
            </a:r>
            <a:r>
              <a:rPr lang="tr-TR" sz="2200" dirty="0">
                <a:solidFill>
                  <a:schemeClr val="accent3"/>
                </a:solidFill>
              </a:rPr>
              <a:t>aşağı</a:t>
            </a:r>
            <a:r>
              <a:rPr lang="tr-TR" sz="2200" dirty="0"/>
              <a:t>da.</a:t>
            </a:r>
          </a:p>
          <a:p>
            <a:pPr marL="0" indent="0">
              <a:buNone/>
            </a:pPr>
            <a:endParaRPr lang="tr-TR" sz="2200" dirty="0"/>
          </a:p>
          <a:p>
            <a:pPr marL="0" indent="0">
              <a:buNone/>
            </a:pPr>
            <a:r>
              <a:rPr lang="tr-TR" sz="2200" dirty="0"/>
              <a:t>Topun </a:t>
            </a:r>
            <a:r>
              <a:rPr lang="tr-TR" sz="2200" dirty="0">
                <a:solidFill>
                  <a:schemeClr val="accent3"/>
                </a:solidFill>
              </a:rPr>
              <a:t>yanı</a:t>
            </a:r>
            <a:r>
              <a:rPr lang="tr-TR" sz="2200" dirty="0"/>
              <a:t>nda ne var?</a:t>
            </a:r>
          </a:p>
          <a:p>
            <a:pPr marL="0" indent="0">
              <a:buNone/>
            </a:pPr>
            <a:r>
              <a:rPr lang="tr-TR" sz="2200" dirty="0"/>
              <a:t>Masanın ayağı ve sandalyeler var.</a:t>
            </a:r>
          </a:p>
          <a:p>
            <a:endParaRPr lang="tr-TR" sz="2200" dirty="0"/>
          </a:p>
          <a:p>
            <a:endParaRPr lang="tr-TR" sz="2200" dirty="0"/>
          </a:p>
        </p:txBody>
      </p:sp>
      <p:pic>
        <p:nvPicPr>
          <p:cNvPr id="5" name="Resim 4" descr="mobilya, masa, iç mekan, mutfak ve yemek odası masası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06EAC0D1-991B-AC24-4992-68B3B7BDE9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18" r="-1" b="13733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751539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58691C09-9114-AF2E-F70E-AA93A758F998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  <a:lumOff val="50000"/>
            </a:schemeClr>
          </a:solidFill>
        </p:spPr>
        <p:txBody>
          <a:bodyPr/>
          <a:lstStyle/>
          <a:p>
            <a:r>
              <a:rPr lang="tr-TR" dirty="0"/>
              <a:t>C- </a:t>
            </a:r>
            <a:r>
              <a:rPr lang="tr-TR" dirty="0" err="1"/>
              <a:t>For</a:t>
            </a:r>
            <a:r>
              <a:rPr lang="tr-TR" dirty="0"/>
              <a:t> </a:t>
            </a:r>
            <a:r>
              <a:rPr lang="tr-TR" dirty="0" err="1"/>
              <a:t>Hobbies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3416175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4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Resim 4" descr="kişi, şahıs, aşçıbaşı üniforması, şef, insan yüzü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C33BCDE4-1FEA-9E65-8C7E-5772095459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" r="-2" b="24389"/>
          <a:stretch>
            <a:fillRect/>
          </a:stretch>
        </p:blipFill>
        <p:spPr>
          <a:xfrm>
            <a:off x="-1" y="-2"/>
            <a:ext cx="6096001" cy="6858002"/>
          </a:xfrm>
          <a:prstGeom prst="rect">
            <a:avLst/>
          </a:prstGeom>
        </p:spPr>
      </p:pic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5D1EDF2-4326-1E95-7764-6BDB79263E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2572" y="337457"/>
            <a:ext cx="5236028" cy="5902623"/>
          </a:xfrm>
        </p:spPr>
        <p:txBody>
          <a:bodyPr anchor="ctr">
            <a:normAutofit/>
          </a:bodyPr>
          <a:lstStyle/>
          <a:p>
            <a:endParaRPr lang="tr-TR" sz="3200" dirty="0"/>
          </a:p>
          <a:p>
            <a:r>
              <a:rPr lang="tr-TR" sz="3200" dirty="0"/>
              <a:t>Merhaba. Ben Ümit. Aşçıyım.</a:t>
            </a:r>
          </a:p>
          <a:p>
            <a:r>
              <a:rPr lang="tr-TR" sz="3200" dirty="0"/>
              <a:t> Türk kültüründeki yemekleri çok seviyorum. Bugün sizlere Türk mutfağını tanıtacağım.</a:t>
            </a:r>
          </a:p>
          <a:p>
            <a:endParaRPr lang="tr-TR" sz="2000" dirty="0"/>
          </a:p>
          <a:p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11246569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4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Resim 4" descr="yemek, gıda, et,  mutfak (yemek çeşitleri), tabak, yemek çeşidi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7E4343C5-AA7E-8BA4-5F45-00E229032F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01" r="-2" b="5603"/>
          <a:stretch>
            <a:fillRect/>
          </a:stretch>
        </p:blipFill>
        <p:spPr>
          <a:xfrm>
            <a:off x="-1" y="-2"/>
            <a:ext cx="6096001" cy="6858002"/>
          </a:xfrm>
          <a:prstGeom prst="rect">
            <a:avLst/>
          </a:prstGeom>
        </p:spPr>
      </p:pic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A08A354-0CD9-085B-7BFF-4EE13FD26D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3714" y="359229"/>
            <a:ext cx="5464629" cy="6183085"/>
          </a:xfrm>
        </p:spPr>
        <p:txBody>
          <a:bodyPr anchor="ctr">
            <a:normAutofit/>
          </a:bodyPr>
          <a:lstStyle/>
          <a:p>
            <a:endParaRPr lang="tr-TR" sz="1700" dirty="0"/>
          </a:p>
          <a:p>
            <a:endParaRPr lang="tr-TR" sz="1700" dirty="0"/>
          </a:p>
          <a:p>
            <a:pPr marL="0" indent="0">
              <a:buNone/>
            </a:pPr>
            <a:r>
              <a:rPr lang="tr-TR" sz="1700" dirty="0"/>
              <a:t> </a:t>
            </a:r>
            <a:r>
              <a:rPr lang="tr-TR" sz="2400" dirty="0"/>
              <a:t>Fotoğraftaki adana kebabıdır.</a:t>
            </a:r>
          </a:p>
          <a:p>
            <a:pPr marL="0" indent="0">
              <a:buNone/>
            </a:pPr>
            <a:r>
              <a:rPr lang="tr-TR" sz="2400" dirty="0"/>
              <a:t>Türkiye’nin Adana şehrinde bu kebap meşhur.</a:t>
            </a:r>
          </a:p>
          <a:p>
            <a:pPr marL="0" indent="0">
              <a:buNone/>
            </a:pPr>
            <a:r>
              <a:rPr lang="tr-TR" sz="2400" dirty="0"/>
              <a:t>Kuzu eti ve kuyruk yağıyla yapılır.</a:t>
            </a:r>
          </a:p>
          <a:p>
            <a:pPr marL="0" indent="0">
              <a:buNone/>
            </a:pPr>
            <a:r>
              <a:rPr lang="tr-TR" sz="2400" dirty="0"/>
              <a:t>Karabiber, pul biber gibi baharatlar eklenir.</a:t>
            </a:r>
          </a:p>
          <a:p>
            <a:pPr marL="0" indent="0">
              <a:buNone/>
            </a:pPr>
            <a:r>
              <a:rPr lang="tr-TR" sz="2400" dirty="0"/>
              <a:t>Lavaş, sumaklı soğan, ezme ile servis edilir.</a:t>
            </a:r>
          </a:p>
          <a:p>
            <a:pPr marL="0" indent="0">
              <a:buNone/>
            </a:pPr>
            <a:r>
              <a:rPr lang="tr-TR" sz="2400" dirty="0"/>
              <a:t>Genellikle adana kebabının yanında ayran içilir.</a:t>
            </a:r>
          </a:p>
        </p:txBody>
      </p:sp>
    </p:spTree>
    <p:extLst>
      <p:ext uri="{BB962C8B-B14F-4D97-AF65-F5344CB8AC3E}">
        <p14:creationId xmlns:p14="http://schemas.microsoft.com/office/powerpoint/2010/main" val="14568670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92653CE-942E-CBC1-3C14-D1C8755743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486" y="239486"/>
            <a:ext cx="11114314" cy="6357257"/>
          </a:xfrm>
        </p:spPr>
        <p:txBody>
          <a:bodyPr/>
          <a:lstStyle/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567810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1397</TotalTime>
  <Words>429</Words>
  <Application>Microsoft Office PowerPoint</Application>
  <PresentationFormat>Geniş ekran</PresentationFormat>
  <Paragraphs>102</Paragraphs>
  <Slides>18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18</vt:i4>
      </vt:variant>
    </vt:vector>
  </HeadingPairs>
  <TitlesOfParts>
    <vt:vector size="22" baseType="lpstr">
      <vt:lpstr>Aptos</vt:lpstr>
      <vt:lpstr>Aptos Display</vt:lpstr>
      <vt:lpstr>Arial</vt:lpstr>
      <vt:lpstr>Office Teması</vt:lpstr>
      <vt:lpstr>Yetişkinler için Türkçe –A1-</vt:lpstr>
      <vt:lpstr>A: Academic Use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B-For Travelers</vt:lpstr>
      <vt:lpstr>PowerPoint Sunusu</vt:lpstr>
      <vt:lpstr>PowerPoint Sunusu</vt:lpstr>
      <vt:lpstr>PowerPoint Sunusu</vt:lpstr>
      <vt:lpstr>PowerPoint Sunusu</vt:lpstr>
      <vt:lpstr>C- For Hobbies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Fatih Yalıner</dc:creator>
  <cp:lastModifiedBy>Fatih Yalıner</cp:lastModifiedBy>
  <cp:revision>1</cp:revision>
  <dcterms:created xsi:type="dcterms:W3CDTF">2026-01-28T09:27:45Z</dcterms:created>
  <dcterms:modified xsi:type="dcterms:W3CDTF">2026-01-29T12:37:41Z</dcterms:modified>
</cp:coreProperties>
</file>